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9.xml" ContentType="application/vnd.openxmlformats-officedocument.presentationml.tags+xml"/>
  <Override PartName="/ppt/notesSlides/notesSlide1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96" r:id="rId2"/>
  </p:sldMasterIdLst>
  <p:notesMasterIdLst>
    <p:notesMasterId r:id="rId28"/>
  </p:notesMasterIdLst>
  <p:handoutMasterIdLst>
    <p:handoutMasterId r:id="rId29"/>
  </p:handoutMasterIdLst>
  <p:sldIdLst>
    <p:sldId id="375" r:id="rId3"/>
    <p:sldId id="332" r:id="rId4"/>
    <p:sldId id="379" r:id="rId5"/>
    <p:sldId id="362" r:id="rId6"/>
    <p:sldId id="336" r:id="rId7"/>
    <p:sldId id="376" r:id="rId8"/>
    <p:sldId id="371" r:id="rId9"/>
    <p:sldId id="359" r:id="rId10"/>
    <p:sldId id="339" r:id="rId11"/>
    <p:sldId id="340" r:id="rId12"/>
    <p:sldId id="377" r:id="rId13"/>
    <p:sldId id="341" r:id="rId14"/>
    <p:sldId id="345" r:id="rId15"/>
    <p:sldId id="346" r:id="rId16"/>
    <p:sldId id="373" r:id="rId17"/>
    <p:sldId id="368" r:id="rId18"/>
    <p:sldId id="369" r:id="rId19"/>
    <p:sldId id="370" r:id="rId20"/>
    <p:sldId id="351" r:id="rId21"/>
    <p:sldId id="334" r:id="rId22"/>
    <p:sldId id="357" r:id="rId23"/>
    <p:sldId id="353" r:id="rId24"/>
    <p:sldId id="360" r:id="rId25"/>
    <p:sldId id="378" r:id="rId26"/>
    <p:sldId id="355" r:id="rId27"/>
  </p:sldIdLst>
  <p:sldSz cx="12192000" cy="6858000"/>
  <p:notesSz cx="6797675" cy="9926638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66"/>
    <a:srgbClr val="2214DE"/>
    <a:srgbClr val="CC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6323" autoAdjust="0"/>
  </p:normalViewPr>
  <p:slideViewPr>
    <p:cSldViewPr>
      <p:cViewPr varScale="1">
        <p:scale>
          <a:sx n="85" d="100"/>
          <a:sy n="85" d="100"/>
        </p:scale>
        <p:origin x="-86" y="-3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9D12E-7F21-485F-960B-89A457D54D98}" type="datetimeFigureOut">
              <a:rPr lang="ru-RU" smtClean="0"/>
              <a:pPr/>
              <a:t>02.02.2017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296AE-784E-4BD0-8070-36CDE7C111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91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B3E2E-A234-43EC-B6BD-3CC89ECA9B41}" type="datetimeFigureOut">
              <a:rPr lang="ru-RU" smtClean="0"/>
              <a:pPr/>
              <a:t>02.02.2017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C28F8-096A-44C2-A508-98712C62AA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21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65838" y="9475788"/>
            <a:ext cx="539750" cy="2555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5F995CC-2DBF-4874-8E2D-D65506B32029}" type="slidenum">
              <a:rPr lang="de-DE" sz="1600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sz="1600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94242" name="Slide Image Placeholder 13"/>
          <p:cNvSpPr>
            <a:spLocks noGrp="1" noRot="1" noChangeAspect="1"/>
          </p:cNvSpPr>
          <p:nvPr>
            <p:ph type="sldImg"/>
          </p:nvPr>
        </p:nvSpPr>
        <p:spPr bwMode="auto">
          <a:xfrm>
            <a:off x="-552450" y="342900"/>
            <a:ext cx="8478838" cy="47704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14"/>
          <p:cNvSpPr>
            <a:spLocks noGrp="1"/>
          </p:cNvSpPr>
          <p:nvPr>
            <p:ph type="body" idx="1"/>
          </p:nvPr>
        </p:nvSpPr>
        <p:spPr bwMode="auto">
          <a:xfrm>
            <a:off x="458788" y="5334000"/>
            <a:ext cx="5880100" cy="2540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86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49069E-56E3-4C2B-A0E8-975DD6FE94C5}" type="slidenum">
              <a:rPr lang="ru-RU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ea typeface="ＭＳ Ｐゴシック"/>
              <a:cs typeface="ＭＳ Ｐゴシック"/>
            </a:endParaRPr>
          </a:p>
        </p:txBody>
      </p:sp>
      <p:sp>
        <p:nvSpPr>
          <p:cNvPr id="190466" name="Slide Image Placeholder 12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350963" y="360363"/>
            <a:ext cx="8915401" cy="501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13"/>
          <p:cNvSpPr>
            <a:spLocks noGrp="1"/>
          </p:cNvSpPr>
          <p:nvPr>
            <p:ph type="body" idx="1"/>
          </p:nvPr>
        </p:nvSpPr>
        <p:spPr bwMode="auto">
          <a:xfrm>
            <a:off x="419101" y="5454651"/>
            <a:ext cx="5375275" cy="2460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456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2797023"/>
              </p:ext>
            </p:ext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7" y="234864"/>
            <a:ext cx="11034351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1886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394368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2161" y="1620"/>
            <a:ext cx="2160" cy="168276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85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2161" y="1620"/>
            <a:ext cx="2160" cy="168276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91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3520959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3580872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3319019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375336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2254663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1752344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2161" y="1620"/>
            <a:ext cx="2160" cy="168276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8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90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2161" y="1620"/>
            <a:ext cx="2160" cy="168276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27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endParaRPr lang="en-US" sz="1020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2161" y="1620"/>
            <a:ext cx="2160" cy="168276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7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235406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endParaRPr lang="en-US" sz="1020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2161" y="1620"/>
            <a:ext cx="2160" cy="168276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86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148916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1569803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5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69537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gray">
          <a:xfrm>
            <a:off x="2278146" y="877854"/>
            <a:ext cx="7694025" cy="500502"/>
            <a:chOff x="1663" y="3104"/>
            <a:chExt cx="3109" cy="30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az-Cyrl-AZ" sz="1428" dirty="0" smtClean="0">
                  <a:solidFill>
                    <a:srgbClr val="000000"/>
                  </a:solidFill>
                  <a:latin typeface="Arial"/>
                  <a:sym typeface="+mn-lt"/>
                </a:rPr>
                <a:t>Тип документа</a:t>
              </a:r>
              <a:endParaRPr lang="de-DE" sz="1428" dirty="0" smtClean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az-Cyrl-AZ" sz="1428" dirty="0" smtClean="0">
                  <a:solidFill>
                    <a:srgbClr val="000000"/>
                  </a:solidFill>
                  <a:latin typeface="Arial"/>
                  <a:sym typeface="+mn-lt"/>
                </a:rPr>
                <a:t>Дата</a:t>
              </a:r>
              <a:endParaRPr lang="de-DE" sz="1428" dirty="0" smtClean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gray">
          <a:xfrm>
            <a:off x="2278146" y="259161"/>
            <a:ext cx="7694025" cy="50244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3265" b="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9593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2161" y="1620"/>
            <a:ext cx="2160" cy="168276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397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C56A12D-6F7B-4BB9-99A3-5BF6B6FEF4D7}" type="datetimeFigureOut">
              <a:rPr lang="ru-RU" smtClean="0"/>
              <a:pPr/>
              <a:t>02.02.2017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E58A45-D51A-4DC2-B5E8-5E31A42B26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87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2161" y="1620"/>
            <a:ext cx="2160" cy="168276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01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C56A12D-6F7B-4BB9-99A3-5BF6B6FEF4D7}" type="datetimeFigureOut">
              <a:rPr lang="ru-RU" smtClean="0"/>
              <a:pPr/>
              <a:t>02.02.2017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E58A45-D51A-4DC2-B5E8-5E31A42B26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854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0855624"/>
              </p:ext>
            </p:ext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7" y="234863"/>
            <a:ext cx="11034351" cy="2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174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14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gray">
          <a:xfrm>
            <a:off x="2278146" y="877854"/>
            <a:ext cx="7694025" cy="500502"/>
            <a:chOff x="1663" y="3104"/>
            <a:chExt cx="3109" cy="30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az-Cyrl-AZ" sz="1428" dirty="0" smtClean="0">
                  <a:solidFill>
                    <a:srgbClr val="000000"/>
                  </a:solidFill>
                  <a:latin typeface="Arial"/>
                  <a:sym typeface="+mn-lt"/>
                </a:rPr>
                <a:t>Тип документа</a:t>
              </a:r>
              <a:endParaRPr lang="de-DE" sz="1428" dirty="0" smtClean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az-Cyrl-AZ" sz="1428" dirty="0" smtClean="0">
                  <a:solidFill>
                    <a:srgbClr val="000000"/>
                  </a:solidFill>
                  <a:latin typeface="Arial"/>
                  <a:sym typeface="+mn-lt"/>
                </a:rPr>
                <a:t>Дата</a:t>
              </a:r>
              <a:endParaRPr lang="de-DE" sz="1428" dirty="0" smtClean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gray">
          <a:xfrm>
            <a:off x="2278146" y="259161"/>
            <a:ext cx="7694025" cy="50244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3265" b="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91368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7" y="234864"/>
            <a:ext cx="11034351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6439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9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255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63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8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8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362747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8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2161" y="1620"/>
            <a:ext cx="2160" cy="168276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6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2161" y="1620"/>
            <a:ext cx="2160" cy="168276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26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339596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2161" y="1620"/>
            <a:ext cx="2160" cy="168276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9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2161" y="1620"/>
            <a:ext cx="2160" cy="168276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9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6.xml"/><Relationship Id="rId21" Type="http://schemas.openxmlformats.org/officeDocument/2006/relationships/slideLayout" Target="../slideLayouts/slideLayout21.xml"/><Relationship Id="rId34" Type="http://schemas.openxmlformats.org/officeDocument/2006/relationships/vmlDrawing" Target="../drawings/vmlDrawing1.vml"/><Relationship Id="rId42" Type="http://schemas.openxmlformats.org/officeDocument/2006/relationships/tags" Target="../tags/tag9.xml"/><Relationship Id="rId47" Type="http://schemas.openxmlformats.org/officeDocument/2006/relationships/tags" Target="../tags/tag14.xml"/><Relationship Id="rId50" Type="http://schemas.openxmlformats.org/officeDocument/2006/relationships/tags" Target="../tags/tag17.xml"/><Relationship Id="rId55" Type="http://schemas.openxmlformats.org/officeDocument/2006/relationships/tags" Target="../tags/tag22.xml"/><Relationship Id="rId63" Type="http://schemas.openxmlformats.org/officeDocument/2006/relationships/tags" Target="../tags/tag30.xml"/><Relationship Id="rId6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4.xml"/><Relationship Id="rId40" Type="http://schemas.openxmlformats.org/officeDocument/2006/relationships/tags" Target="../tags/tag7.xml"/><Relationship Id="rId45" Type="http://schemas.openxmlformats.org/officeDocument/2006/relationships/tags" Target="../tags/tag12.xml"/><Relationship Id="rId53" Type="http://schemas.openxmlformats.org/officeDocument/2006/relationships/tags" Target="../tags/tag20.xml"/><Relationship Id="rId58" Type="http://schemas.openxmlformats.org/officeDocument/2006/relationships/tags" Target="../tags/tag25.xml"/><Relationship Id="rId66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3.xml"/><Relationship Id="rId49" Type="http://schemas.openxmlformats.org/officeDocument/2006/relationships/tags" Target="../tags/tag16.xml"/><Relationship Id="rId57" Type="http://schemas.openxmlformats.org/officeDocument/2006/relationships/tags" Target="../tags/tag24.xml"/><Relationship Id="rId61" Type="http://schemas.openxmlformats.org/officeDocument/2006/relationships/tags" Target="../tags/tag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11.xml"/><Relationship Id="rId52" Type="http://schemas.openxmlformats.org/officeDocument/2006/relationships/tags" Target="../tags/tag19.xml"/><Relationship Id="rId60" Type="http://schemas.openxmlformats.org/officeDocument/2006/relationships/tags" Target="../tags/tag27.xml"/><Relationship Id="rId65" Type="http://schemas.openxmlformats.org/officeDocument/2006/relationships/tags" Target="../tags/tag3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Relationship Id="rId43" Type="http://schemas.openxmlformats.org/officeDocument/2006/relationships/tags" Target="../tags/tag10.xml"/><Relationship Id="rId48" Type="http://schemas.openxmlformats.org/officeDocument/2006/relationships/tags" Target="../tags/tag15.xml"/><Relationship Id="rId56" Type="http://schemas.openxmlformats.org/officeDocument/2006/relationships/tags" Target="../tags/tag23.xml"/><Relationship Id="rId64" Type="http://schemas.openxmlformats.org/officeDocument/2006/relationships/tags" Target="../tags/tag31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38" Type="http://schemas.openxmlformats.org/officeDocument/2006/relationships/tags" Target="../tags/tag5.xml"/><Relationship Id="rId46" Type="http://schemas.openxmlformats.org/officeDocument/2006/relationships/tags" Target="../tags/tag13.xml"/><Relationship Id="rId59" Type="http://schemas.openxmlformats.org/officeDocument/2006/relationships/tags" Target="../tags/tag26.xml"/><Relationship Id="rId67" Type="http://schemas.openxmlformats.org/officeDocument/2006/relationships/image" Target="../media/image1.emf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8.xml"/><Relationship Id="rId54" Type="http://schemas.openxmlformats.org/officeDocument/2006/relationships/tags" Target="../tags/tag21.xml"/><Relationship Id="rId62" Type="http://schemas.openxmlformats.org/officeDocument/2006/relationships/tags" Target="../tags/tag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9" Type="http://schemas.openxmlformats.org/officeDocument/2006/relationships/tags" Target="../tags/tag66.xml"/><Relationship Id="rId3" Type="http://schemas.openxmlformats.org/officeDocument/2006/relationships/slideLayout" Target="../slideLayouts/slideLayout35.xml"/><Relationship Id="rId21" Type="http://schemas.openxmlformats.org/officeDocument/2006/relationships/tags" Target="../tags/tag48.xml"/><Relationship Id="rId34" Type="http://schemas.openxmlformats.org/officeDocument/2006/relationships/tags" Target="../tags/tag61.xml"/><Relationship Id="rId42" Type="http://schemas.openxmlformats.org/officeDocument/2006/relationships/image" Target="../media/image2.png"/><Relationship Id="rId7" Type="http://schemas.openxmlformats.org/officeDocument/2006/relationships/theme" Target="../theme/theme2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33" Type="http://schemas.openxmlformats.org/officeDocument/2006/relationships/tags" Target="../tags/tag60.xml"/><Relationship Id="rId38" Type="http://schemas.openxmlformats.org/officeDocument/2006/relationships/tags" Target="../tags/tag65.xml"/><Relationship Id="rId2" Type="http://schemas.openxmlformats.org/officeDocument/2006/relationships/slideLayout" Target="../slideLayouts/slideLayout34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tags" Target="../tags/tag56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tags" Target="../tags/tag59.xml"/><Relationship Id="rId37" Type="http://schemas.openxmlformats.org/officeDocument/2006/relationships/tags" Target="../tags/tag64.xml"/><Relationship Id="rId40" Type="http://schemas.openxmlformats.org/officeDocument/2006/relationships/oleObject" Target="../embeddings/oleObject5.bin"/><Relationship Id="rId5" Type="http://schemas.openxmlformats.org/officeDocument/2006/relationships/slideLayout" Target="../slideLayouts/slideLayout37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tags" Target="../tags/tag55.xml"/><Relationship Id="rId36" Type="http://schemas.openxmlformats.org/officeDocument/2006/relationships/tags" Target="../tags/tag63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tags" Target="../tags/tag58.xml"/><Relationship Id="rId4" Type="http://schemas.openxmlformats.org/officeDocument/2006/relationships/slideLayout" Target="../slideLayouts/slideLayout36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Relationship Id="rId30" Type="http://schemas.openxmlformats.org/officeDocument/2006/relationships/tags" Target="../tags/tag57.xml"/><Relationship Id="rId35" Type="http://schemas.openxmlformats.org/officeDocument/2006/relationships/tags" Target="../tags/tag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3803148699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9" name="think-cell Slide" r:id="rId66" imgW="360" imgH="360" progId="">
                  <p:embed/>
                </p:oleObj>
              </mc:Choice>
              <mc:Fallback>
                <p:oleObj name="think-cell Slide" r:id="rId66" imgW="360" imgH="360" progId="">
                  <p:embed/>
                  <p:pic>
                    <p:nvPicPr>
                      <p:cNvPr id="0" name="Picture 79"/>
                      <p:cNvPicPr>
                        <a:picLocks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" name="Picture 4" descr="https://upload.wikimedia.org/wikipedia/commons/thumb/8/8d/Coat_of_Arms_of_Tatarstan.svg/250px-Coat_of_Arms_of_Tatarstan.svg.png"/>
          <p:cNvPicPr>
            <a:picLocks noChangeAspect="1" noChangeArrowheads="1"/>
          </p:cNvPicPr>
          <p:nvPr/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4153" y="141411"/>
            <a:ext cx="705449" cy="52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gray">
          <a:xfrm>
            <a:off x="161985" y="1990667"/>
            <a:ext cx="11899799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de-DE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6" y="234864"/>
            <a:ext cx="11038177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 smtClean="0"/>
              <a:t>Образец заголовка</a:t>
            </a:r>
            <a:endParaRPr lang="de-DE" noProof="0" dirty="0" smtClean="0"/>
          </a:p>
        </p:txBody>
      </p:sp>
      <p:grpSp>
        <p:nvGrpSpPr>
          <p:cNvPr id="4" name="Group 3" hidden="1"/>
          <p:cNvGrpSpPr/>
          <p:nvPr/>
        </p:nvGrpSpPr>
        <p:grpSpPr>
          <a:xfrm>
            <a:off x="161985" y="6407620"/>
            <a:ext cx="11436073" cy="351285"/>
            <a:chOff x="119063" y="6280060"/>
            <a:chExt cx="8746662" cy="344292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119063" y="6280060"/>
              <a:ext cx="8746662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sz="1020" baseline="0" noProof="0" dirty="0" smtClean="0">
                  <a:solidFill>
                    <a:schemeClr val="accent6"/>
                  </a:solidFill>
                  <a:latin typeface="+mn-lt"/>
                  <a:ea typeface="+mn-ea"/>
                  <a:cs typeface="+mn-cs"/>
                  <a:sym typeface="+mn-lt"/>
                </a:rPr>
                <a:t>1 </a:t>
              </a:r>
              <a:r>
                <a:rPr lang="az-Cyrl-AZ" sz="1020" baseline="0" noProof="0" dirty="0" smtClean="0">
                  <a:solidFill>
                    <a:schemeClr val="accent6"/>
                  </a:solidFill>
                  <a:latin typeface="+mn-lt"/>
                  <a:ea typeface="+mn-ea"/>
                  <a:cs typeface="+mn-cs"/>
                  <a:sym typeface="+mn-lt"/>
                </a:rPr>
                <a:t>Сноска</a:t>
              </a:r>
              <a:endParaRPr lang="de-DE" sz="1020" baseline="0" noProof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119063" y="6467386"/>
              <a:ext cx="8746662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30074" indent="-630074" defTabSz="913526">
                <a:tabLst/>
              </a:pPr>
              <a:r>
                <a:rPr lang="az-Cyrl-AZ" sz="1020" baseline="0" noProof="0" dirty="0" smtClean="0">
                  <a:solidFill>
                    <a:schemeClr val="accent6"/>
                  </a:solidFill>
                  <a:latin typeface="+mn-lt"/>
                  <a:ea typeface="+mn-ea"/>
                  <a:cs typeface="+mn-cs"/>
                  <a:sym typeface="+mn-lt"/>
                </a:rPr>
                <a:t>Источник:</a:t>
              </a:r>
              <a:r>
                <a:rPr lang="de-DE" sz="1020" baseline="0" noProof="0" dirty="0" smtClean="0">
                  <a:solidFill>
                    <a:schemeClr val="accent6"/>
                  </a:solidFill>
                  <a:latin typeface="+mn-lt"/>
                  <a:ea typeface="+mn-ea"/>
                  <a:cs typeface="+mn-cs"/>
                  <a:sym typeface="+mn-lt"/>
                </a:rPr>
                <a:t> </a:t>
              </a:r>
              <a:r>
                <a:rPr lang="az-Cyrl-AZ" sz="1020" baseline="0" noProof="0" dirty="0" smtClean="0">
                  <a:solidFill>
                    <a:schemeClr val="accent6"/>
                  </a:solidFill>
                  <a:latin typeface="+mn-lt"/>
                  <a:ea typeface="+mn-ea"/>
                  <a:cs typeface="+mn-cs"/>
                  <a:sym typeface="+mn-lt"/>
                </a:rPr>
                <a:t>Источник</a:t>
              </a:r>
              <a:endParaRPr lang="de-DE" sz="1020" baseline="0" noProof="0" dirty="0">
                <a:solidFill>
                  <a:schemeClr val="accent6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61986" y="1072271"/>
            <a:ext cx="5801189" cy="596066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az-Cyrl-AZ" sz="1837" b="0" baseline="0" noProof="0" dirty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+mn-lt"/>
                </a:rPr>
                <a:t>Заголовок</a:t>
              </a:r>
              <a:endParaRPr lang="de-DE" sz="1837" b="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endParaRPr>
            </a:p>
            <a:p>
              <a:r>
                <a:rPr lang="az-Cyrl-AZ" sz="1837" baseline="0" noProof="0" dirty="0" smtClean="0">
                  <a:solidFill>
                    <a:schemeClr val="accent6"/>
                  </a:solidFill>
                  <a:latin typeface="+mn-lt"/>
                  <a:ea typeface="+mn-ea"/>
                  <a:cs typeface="+mn-cs"/>
                  <a:sym typeface="+mn-lt"/>
                </a:rPr>
                <a:t>Единица измерения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gray">
          <a:xfrm>
            <a:off x="10733516" y="726416"/>
            <a:ext cx="1069097" cy="1017202"/>
            <a:chOff x="4936" y="176"/>
            <a:chExt cx="495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az-Cyrl-AZ" sz="1224" noProof="0" dirty="0" smtClean="0">
                  <a:latin typeface="+mn-lt"/>
                  <a:ea typeface="+mn-ea"/>
                  <a:cs typeface="+mn-cs"/>
                  <a:sym typeface="+mn-lt"/>
                </a:rPr>
                <a:t>Легенда </a:t>
              </a:r>
              <a:r>
                <a:rPr lang="de-DE" sz="1224" noProof="0" dirty="0" smtClean="0">
                  <a:latin typeface="+mn-lt"/>
                  <a:ea typeface="+mn-ea"/>
                  <a:cs typeface="+mn-cs"/>
                  <a:sym typeface="+mn-lt"/>
                </a:rPr>
                <a:t>1</a:t>
              </a:r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gray">
            <a:xfrm>
              <a:off x="4936" y="182"/>
              <a:ext cx="104" cy="1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az-Cyrl-AZ" sz="1224" noProof="0" dirty="0" smtClean="0">
                  <a:latin typeface="+mn-lt"/>
                  <a:ea typeface="+mn-ea"/>
                  <a:cs typeface="+mn-cs"/>
                  <a:sym typeface="+mn-lt"/>
                </a:rPr>
                <a:t>Легенда </a:t>
              </a:r>
              <a:r>
                <a:rPr lang="de-DE" sz="1224" noProof="0" dirty="0" smtClean="0">
                  <a:latin typeface="+mn-lt"/>
                  <a:ea typeface="+mn-ea"/>
                  <a:cs typeface="+mn-cs"/>
                  <a:sym typeface="+mn-lt"/>
                </a:rPr>
                <a:t>2</a:t>
              </a:r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gray">
            <a:xfrm>
              <a:off x="4936" y="352"/>
              <a:ext cx="104" cy="104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az-Cyrl-AZ" sz="1224" noProof="0" dirty="0" smtClean="0">
                  <a:latin typeface="+mn-lt"/>
                  <a:ea typeface="+mn-ea"/>
                  <a:cs typeface="+mn-cs"/>
                  <a:sym typeface="+mn-lt"/>
                </a:rPr>
                <a:t>Легенда </a:t>
              </a:r>
              <a:r>
                <a:rPr lang="de-DE" sz="1224" noProof="0" dirty="0" smtClean="0">
                  <a:latin typeface="+mn-lt"/>
                  <a:ea typeface="+mn-ea"/>
                  <a:cs typeface="+mn-cs"/>
                  <a:sym typeface="+mn-lt"/>
                </a:rPr>
                <a:t>3</a:t>
              </a:r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gray">
            <a:xfrm>
              <a:off x="4936" y="523"/>
              <a:ext cx="104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az-Cyrl-AZ" sz="1224" noProof="0" dirty="0" smtClean="0">
                  <a:latin typeface="+mn-lt"/>
                  <a:ea typeface="+mn-ea"/>
                  <a:cs typeface="+mn-cs"/>
                  <a:sym typeface="+mn-lt"/>
                </a:rPr>
                <a:t>Легенда </a:t>
              </a:r>
              <a:r>
                <a:rPr lang="de-DE" sz="1224" noProof="0" dirty="0" smtClean="0">
                  <a:latin typeface="+mn-lt"/>
                  <a:ea typeface="+mn-ea"/>
                  <a:cs typeface="+mn-cs"/>
                  <a:sym typeface="+mn-lt"/>
                </a:rPr>
                <a:t>4</a:t>
              </a:r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gray">
            <a:xfrm>
              <a:off x="4936" y="694"/>
              <a:ext cx="104" cy="104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gray">
          <a:xfrm>
            <a:off x="10314516" y="726416"/>
            <a:ext cx="1488096" cy="745084"/>
            <a:chOff x="4750" y="176"/>
            <a:chExt cx="689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az-Cyrl-AZ" sz="1224" noProof="0" dirty="0" smtClean="0">
                  <a:latin typeface="+mn-lt"/>
                  <a:ea typeface="+mn-ea"/>
                  <a:cs typeface="+mn-cs"/>
                  <a:sym typeface="+mn-lt"/>
                </a:rPr>
                <a:t>Легенда </a:t>
              </a:r>
              <a:r>
                <a:rPr lang="de-DE" sz="1224" baseline="0" noProof="0" dirty="0" smtClean="0">
                  <a:latin typeface="+mn-lt"/>
                  <a:ea typeface="+mn-ea"/>
                  <a:cs typeface="+mn-cs"/>
                  <a:sym typeface="+mn-lt"/>
                </a:rPr>
                <a:t>1</a:t>
              </a:r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az-Cyrl-AZ" sz="1224" noProof="0" dirty="0" smtClean="0">
                  <a:latin typeface="+mn-lt"/>
                  <a:ea typeface="+mn-ea"/>
                  <a:cs typeface="+mn-cs"/>
                  <a:sym typeface="+mn-lt"/>
                </a:rPr>
                <a:t>Легенда </a:t>
              </a:r>
              <a:r>
                <a:rPr lang="de-DE" sz="1224" noProof="0" dirty="0" smtClean="0">
                  <a:latin typeface="+mn-lt"/>
                  <a:ea typeface="+mn-ea"/>
                  <a:cs typeface="+mn-cs"/>
                  <a:sym typeface="+mn-lt"/>
                </a:rPr>
                <a:t>2</a:t>
              </a:r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az-Cyrl-AZ" sz="1224" noProof="0" dirty="0" smtClean="0">
                  <a:latin typeface="+mn-lt"/>
                  <a:ea typeface="+mn-ea"/>
                  <a:cs typeface="+mn-cs"/>
                  <a:sym typeface="+mn-lt"/>
                </a:rPr>
                <a:t>Легенда </a:t>
              </a:r>
              <a:r>
                <a:rPr lang="de-DE" sz="1224" noProof="0" dirty="0" smtClean="0">
                  <a:latin typeface="+mn-lt"/>
                  <a:ea typeface="+mn-ea"/>
                  <a:cs typeface="+mn-cs"/>
                  <a:sym typeface="+mn-lt"/>
                </a:rPr>
                <a:t>3</a:t>
              </a:r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grpSp>
        <p:nvGrpSpPr>
          <p:cNvPr id="53" name="LegendMoons" hidden="1"/>
          <p:cNvGrpSpPr/>
          <p:nvPr/>
        </p:nvGrpSpPr>
        <p:grpSpPr bwMode="gray">
          <a:xfrm>
            <a:off x="10641925" y="726415"/>
            <a:ext cx="1160577" cy="1333054"/>
            <a:chOff x="7769225" y="2105025"/>
            <a:chExt cx="853055" cy="1306516"/>
          </a:xfrm>
        </p:grpSpPr>
        <p:grpSp>
          <p:nvGrpSpPr>
            <p:cNvPr id="54" name="MoonLegend1"/>
            <p:cNvGrpSpPr>
              <a:grpSpLocks noChangeAspect="1"/>
            </p:cNvGrpSpPr>
            <p:nvPr>
              <p:custDataLst>
                <p:tags r:id="rId51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72" name="Oval 38"/>
              <p:cNvSpPr>
                <a:spLocks noChangeAspect="1" noChangeArrowheads="1"/>
              </p:cNvSpPr>
              <p:nvPr>
                <p:custDataLst>
                  <p:tags r:id="rId6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noProof="0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Arc 39"/>
              <p:cNvSpPr>
                <a:spLocks noChangeAspect="1"/>
              </p:cNvSpPr>
              <p:nvPr>
                <p:custDataLst>
                  <p:tags r:id="rId6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noProof="0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55" name="MoonLegend2"/>
            <p:cNvGrpSpPr>
              <a:grpSpLocks noChangeAspect="1"/>
            </p:cNvGrpSpPr>
            <p:nvPr>
              <p:custDataLst>
                <p:tags r:id="rId52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70" name="Oval 41"/>
              <p:cNvSpPr>
                <a:spLocks noChangeAspect="1" noChangeArrowheads="1"/>
              </p:cNvSpPr>
              <p:nvPr>
                <p:custDataLst>
                  <p:tags r:id="rId6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noProof="0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Arc 42"/>
              <p:cNvSpPr>
                <a:spLocks noChangeAspect="1"/>
              </p:cNvSpPr>
              <p:nvPr>
                <p:custDataLst>
                  <p:tags r:id="rId6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noProof="0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56" name="MoonLegend4"/>
            <p:cNvGrpSpPr>
              <a:grpSpLocks noChangeAspect="1"/>
            </p:cNvGrpSpPr>
            <p:nvPr>
              <p:custDataLst>
                <p:tags r:id="rId53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68" name="Oval 47"/>
              <p:cNvSpPr>
                <a:spLocks noChangeAspect="1" noChangeArrowheads="1"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noProof="0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Arc 48"/>
              <p:cNvSpPr>
                <a:spLocks noChangeAspect="1"/>
              </p:cNvSpPr>
              <p:nvPr>
                <p:custDataLst>
                  <p:tags r:id="rId6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noProof="0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57" name="MoonLegend5"/>
            <p:cNvGrpSpPr>
              <a:grpSpLocks noChangeAspect="1"/>
            </p:cNvGrpSpPr>
            <p:nvPr>
              <p:custDataLst>
                <p:tags r:id="rId54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66" name="Oval 50"/>
              <p:cNvSpPr>
                <a:spLocks noChangeAspect="1" noChangeArrowheads="1"/>
              </p:cNvSpPr>
              <p:nvPr>
                <p:custDataLst>
                  <p:tags r:id="rId5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noProof="0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Oval 51"/>
              <p:cNvSpPr>
                <a:spLocks noChangeAspect="1" noChangeArrowheads="1"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noProof="0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8" name="Legend1"/>
            <p:cNvSpPr>
              <a:spLocks noChangeArrowheads="1"/>
            </p:cNvSpPr>
            <p:nvPr/>
          </p:nvSpPr>
          <p:spPr bwMode="gray">
            <a:xfrm>
              <a:off x="8089900" y="2117467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az-Cyrl-AZ" sz="1224" noProof="0" dirty="0" smtClean="0">
                  <a:latin typeface="+mn-lt"/>
                  <a:ea typeface="+mn-ea"/>
                  <a:cs typeface="+mn-cs"/>
                  <a:sym typeface="+mn-lt"/>
                </a:rPr>
                <a:t>Легенда </a:t>
              </a:r>
              <a:r>
                <a:rPr lang="de-DE" sz="1224" noProof="0" dirty="0" smtClean="0">
                  <a:latin typeface="+mn-lt"/>
                  <a:ea typeface="+mn-ea"/>
                  <a:cs typeface="+mn-cs"/>
                  <a:sym typeface="+mn-lt"/>
                </a:rPr>
                <a:t>1</a:t>
              </a:r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9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az-Cyrl-AZ" sz="1224" noProof="0" dirty="0" smtClean="0">
                  <a:latin typeface="+mn-lt"/>
                  <a:ea typeface="+mn-ea"/>
                  <a:cs typeface="+mn-cs"/>
                  <a:sym typeface="+mn-lt"/>
                </a:rPr>
                <a:t>Легенда </a:t>
              </a:r>
              <a:r>
                <a:rPr lang="de-DE" sz="1224" noProof="0" dirty="0" smtClean="0">
                  <a:latin typeface="+mn-lt"/>
                  <a:ea typeface="+mn-ea"/>
                  <a:cs typeface="+mn-cs"/>
                  <a:sym typeface="+mn-lt"/>
                </a:rPr>
                <a:t>2</a:t>
              </a:r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az-Cyrl-AZ" sz="1224" noProof="0" dirty="0" smtClean="0">
                  <a:latin typeface="+mn-lt"/>
                  <a:ea typeface="+mn-ea"/>
                  <a:cs typeface="+mn-cs"/>
                  <a:sym typeface="+mn-lt"/>
                </a:rPr>
                <a:t>Легенда </a:t>
              </a:r>
              <a:r>
                <a:rPr lang="de-DE" sz="1224" noProof="0" dirty="0" smtClean="0">
                  <a:latin typeface="+mn-lt"/>
                  <a:ea typeface="+mn-ea"/>
                  <a:cs typeface="+mn-cs"/>
                  <a:sym typeface="+mn-lt"/>
                </a:rPr>
                <a:t>3</a:t>
              </a:r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1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az-Cyrl-AZ" sz="1224" noProof="0" dirty="0" smtClean="0">
                  <a:latin typeface="+mn-lt"/>
                  <a:ea typeface="+mn-ea"/>
                  <a:cs typeface="+mn-cs"/>
                  <a:sym typeface="+mn-lt"/>
                </a:rPr>
                <a:t>Легенда </a:t>
              </a:r>
              <a:r>
                <a:rPr lang="de-DE" sz="1224" noProof="0" dirty="0" smtClean="0">
                  <a:latin typeface="+mn-lt"/>
                  <a:ea typeface="+mn-ea"/>
                  <a:cs typeface="+mn-cs"/>
                  <a:sym typeface="+mn-lt"/>
                </a:rPr>
                <a:t>4</a:t>
              </a:r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2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az-Cyrl-AZ" sz="1224" noProof="0" dirty="0" smtClean="0">
                  <a:latin typeface="+mn-lt"/>
                  <a:ea typeface="+mn-ea"/>
                  <a:cs typeface="+mn-cs"/>
                  <a:sym typeface="+mn-lt"/>
                </a:rPr>
                <a:t>Легенда </a:t>
              </a:r>
              <a:r>
                <a:rPr lang="de-DE" sz="1224" noProof="0" dirty="0" smtClean="0">
                  <a:latin typeface="+mn-lt"/>
                  <a:ea typeface="+mn-ea"/>
                  <a:cs typeface="+mn-cs"/>
                  <a:sym typeface="+mn-lt"/>
                </a:rPr>
                <a:t>5</a:t>
              </a:r>
              <a:endParaRPr lang="de-DE" sz="1224" noProof="0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63" name="MoonLegend3"/>
            <p:cNvGrpSpPr>
              <a:grpSpLocks noChangeAspect="1"/>
            </p:cNvGrpSpPr>
            <p:nvPr>
              <p:custDataLst>
                <p:tags r:id="rId55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64" name="Oval 47"/>
              <p:cNvSpPr>
                <a:spLocks noChangeAspect="1" noChangeArrowheads="1"/>
              </p:cNvSpPr>
              <p:nvPr>
                <p:custDataLst>
                  <p:tags r:id="rId5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noProof="0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Arc 48"/>
              <p:cNvSpPr>
                <a:spLocks noChangeAspect="1"/>
              </p:cNvSpPr>
              <p:nvPr>
                <p:custDataLst>
                  <p:tags r:id="rId5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noProof="0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</p:grpSp>
      <p:sp>
        <p:nvSpPr>
          <p:cNvPr id="3" name="pg number"/>
          <p:cNvSpPr>
            <a:spLocks/>
          </p:cNvSpPr>
          <p:nvPr/>
        </p:nvSpPr>
        <p:spPr bwMode="gray">
          <a:xfrm>
            <a:off x="11903086" y="6601894"/>
            <a:ext cx="158697" cy="1569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 algn="r"/>
            <a:fld id="{42C328C1-A84F-4A39-A664-DBA00541A8C6}" type="slidenum">
              <a:rPr lang="de-DE" sz="1020" noProof="0" smtClean="0">
                <a:solidFill>
                  <a:schemeClr val="accent6"/>
                </a:solidFill>
                <a:latin typeface="+mn-lt"/>
                <a:ea typeface="+mn-ea"/>
                <a:cs typeface="+mn-cs"/>
                <a:sym typeface="+mn-lt"/>
              </a:rPr>
              <a:pPr lvl="0" algn="r"/>
              <a:t>‹#›</a:t>
            </a:fld>
            <a:endParaRPr lang="de-DE" sz="1020" baseline="0" noProof="0" dirty="0" smtClean="0">
              <a:solidFill>
                <a:schemeClr val="accent6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161985" y="726416"/>
            <a:ext cx="11899799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549088" algn="l"/>
              </a:tabLst>
              <a:defRPr/>
            </a:pPr>
            <a:r>
              <a:rPr lang="az-Cyrl-AZ" sz="1632" baseline="0" noProof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  <a:sym typeface="+mn-lt"/>
              </a:rPr>
              <a:t>Единица измерения</a:t>
            </a:r>
            <a:endParaRPr lang="de-DE" sz="1632" baseline="0" noProof="0" dirty="0" smtClean="0">
              <a:solidFill>
                <a:schemeClr val="accent6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7" name="McK 1. On-page tracker" hidden="1"/>
          <p:cNvSpPr>
            <a:spLocks noChangeArrowheads="1"/>
          </p:cNvSpPr>
          <p:nvPr/>
        </p:nvSpPr>
        <p:spPr bwMode="gray">
          <a:xfrm>
            <a:off x="161985" y="2749"/>
            <a:ext cx="706925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az-Cyrl-AZ" sz="1428" cap="all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  <a:sym typeface="+mn-lt"/>
              </a:rPr>
              <a:t>ТРЕКЕР</a:t>
            </a:r>
            <a:endParaRPr lang="de-DE" sz="1428" cap="all" baseline="0" dirty="0">
              <a:solidFill>
                <a:schemeClr val="accent6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grpSp>
        <p:nvGrpSpPr>
          <p:cNvPr id="75" name="McKSticker" hidden="1"/>
          <p:cNvGrpSpPr/>
          <p:nvPr/>
        </p:nvGrpSpPr>
        <p:grpSpPr bwMode="gray">
          <a:xfrm>
            <a:off x="11417312" y="726417"/>
            <a:ext cx="644472" cy="216085"/>
            <a:chOff x="8263896" y="285750"/>
            <a:chExt cx="473704" cy="211783"/>
          </a:xfrm>
        </p:grpSpPr>
        <p:sp>
          <p:nvSpPr>
            <p:cNvPr id="76" name="StickerRectangle"/>
            <p:cNvSpPr>
              <a:spLocks noChangeArrowheads="1"/>
            </p:cNvSpPr>
            <p:nvPr/>
          </p:nvSpPr>
          <p:spPr bwMode="gray">
            <a:xfrm>
              <a:off x="8263896" y="285750"/>
              <a:ext cx="473704" cy="2117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chemeClr val="tx2"/>
                </a:buClr>
              </a:pPr>
              <a:r>
                <a:rPr lang="en-US" sz="1224" dirty="0" smtClean="0">
                  <a:solidFill>
                    <a:srgbClr val="808080"/>
                  </a:solidFill>
                  <a:latin typeface="+mn-lt"/>
                  <a:ea typeface="+mn-ea"/>
                  <a:cs typeface="+mn-cs"/>
                  <a:sym typeface="+mn-lt"/>
                </a:rPr>
                <a:t>СТИКЕР</a:t>
              </a:r>
              <a:endParaRPr lang="en-US" sz="1224" dirty="0">
                <a:solidFill>
                  <a:srgbClr val="808080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78" name="AutoShape 31"/>
            <p:cNvCxnSpPr>
              <a:cxnSpLocks noChangeShapeType="1"/>
              <a:stCxn id="76" idx="2"/>
              <a:endCxn id="76" idx="4"/>
            </p:cNvCxnSpPr>
            <p:nvPr/>
          </p:nvCxnSpPr>
          <p:spPr bwMode="gray">
            <a:xfrm>
              <a:off x="8263896" y="285750"/>
              <a:ext cx="0" cy="21178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32"/>
            <p:cNvCxnSpPr>
              <a:cxnSpLocks noChangeShapeType="1"/>
              <a:stCxn id="76" idx="4"/>
              <a:endCxn id="76" idx="6"/>
            </p:cNvCxnSpPr>
            <p:nvPr/>
          </p:nvCxnSpPr>
          <p:spPr bwMode="gray">
            <a:xfrm>
              <a:off x="8263896" y="497533"/>
              <a:ext cx="47370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Oval" hidden="1"/>
          <p:cNvSpPr txBox="1"/>
          <p:nvPr>
            <p:custDataLst>
              <p:tags r:id="rId36"/>
            </p:custDataLst>
          </p:nvPr>
        </p:nvSpPr>
        <p:spPr bwMode="gray">
          <a:xfrm>
            <a:off x="2235381" y="1720171"/>
            <a:ext cx="2073396" cy="155495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3887" tIns="0" rIns="3887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837" dirty="0" smtClean="0">
                <a:latin typeface="+mn-lt"/>
                <a:ea typeface="+mn-ea"/>
                <a:cs typeface="+mn-cs"/>
                <a:sym typeface="+mn-lt"/>
              </a:rPr>
              <a:t>Text</a:t>
            </a:r>
            <a:endParaRPr lang="en-US" sz="1837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1" name="Rectangle" hidden="1"/>
          <p:cNvSpPr txBox="1"/>
          <p:nvPr>
            <p:custDataLst>
              <p:tags r:id="rId37"/>
            </p:custDataLst>
          </p:nvPr>
        </p:nvSpPr>
        <p:spPr bwMode="gray">
          <a:xfrm>
            <a:off x="2235381" y="3424855"/>
            <a:ext cx="2073396" cy="155495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837" dirty="0" smtClean="0">
                <a:latin typeface="+mn-lt"/>
                <a:ea typeface="+mn-ea"/>
                <a:cs typeface="+mn-cs"/>
                <a:sym typeface="+mn-lt"/>
              </a:rPr>
              <a:t>Text</a:t>
            </a:r>
            <a:endParaRPr lang="en-US" sz="1837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2" name="RoundedRectangle" hidden="1"/>
          <p:cNvSpPr txBox="1"/>
          <p:nvPr>
            <p:custDataLst>
              <p:tags r:id="rId38"/>
            </p:custDataLst>
          </p:nvPr>
        </p:nvSpPr>
        <p:spPr bwMode="gray">
          <a:xfrm>
            <a:off x="4438365" y="3424855"/>
            <a:ext cx="2073396" cy="1554955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837" dirty="0" smtClean="0">
                <a:latin typeface="+mn-lt"/>
                <a:ea typeface="+mn-ea"/>
                <a:cs typeface="+mn-cs"/>
                <a:sym typeface="+mn-lt"/>
              </a:rPr>
              <a:t>Text</a:t>
            </a:r>
            <a:endParaRPr lang="en-US" sz="1837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3" name="Arrow" hidden="1"/>
          <p:cNvSpPr txBox="1"/>
          <p:nvPr>
            <p:custDataLst>
              <p:tags r:id="rId39"/>
            </p:custDataLst>
          </p:nvPr>
        </p:nvSpPr>
        <p:spPr bwMode="gray">
          <a:xfrm>
            <a:off x="4438364" y="4846084"/>
            <a:ext cx="2488075" cy="932973"/>
          </a:xfrm>
          <a:prstGeom prst="rightArrow">
            <a:avLst>
              <a:gd name="adj1" fmla="val 54000"/>
              <a:gd name="adj2" fmla="val 37678"/>
            </a:avLst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77748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837" dirty="0" smtClean="0">
                <a:latin typeface="+mn-lt"/>
                <a:ea typeface="+mn-ea"/>
                <a:cs typeface="+mn-cs"/>
                <a:sym typeface="+mn-lt"/>
              </a:rPr>
              <a:t>Text</a:t>
            </a:r>
            <a:endParaRPr lang="en-US" sz="1837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4" name="DirArrow" hidden="1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 rot="5400000">
            <a:off x="7189506" y="3968730"/>
            <a:ext cx="3153449" cy="46720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837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5" name="Bracket" hidden="1"/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7917781" y="2567296"/>
            <a:ext cx="248376" cy="1865946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37" dirty="0">
              <a:latin typeface="+mn-lt"/>
              <a:ea typeface="+mn-ea"/>
              <a:cs typeface="+mn-cs"/>
              <a:sym typeface="+mn-lt"/>
            </a:endParaRPr>
          </a:p>
        </p:txBody>
      </p:sp>
      <p:grpSp>
        <p:nvGrpSpPr>
          <p:cNvPr id="86" name="Moon" hidden="1"/>
          <p:cNvGrpSpPr/>
          <p:nvPr>
            <p:custDataLst>
              <p:tags r:id="rId42"/>
            </p:custDataLst>
          </p:nvPr>
        </p:nvGrpSpPr>
        <p:grpSpPr bwMode="gray">
          <a:xfrm>
            <a:off x="11716218" y="2987621"/>
            <a:ext cx="345565" cy="259159"/>
            <a:chOff x="762000" y="1270000"/>
            <a:chExt cx="254000" cy="254000"/>
          </a:xfrm>
        </p:grpSpPr>
        <p:sp>
          <p:nvSpPr>
            <p:cNvPr id="87" name="Oval 8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37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88" name="Arc 8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37" dirty="0"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grpSp>
        <p:nvGrpSpPr>
          <p:cNvPr id="89" name="Flow" hidden="1"/>
          <p:cNvGrpSpPr/>
          <p:nvPr>
            <p:custDataLst>
              <p:tags r:id="rId43"/>
            </p:custDataLst>
          </p:nvPr>
        </p:nvGrpSpPr>
        <p:grpSpPr bwMode="gray">
          <a:xfrm>
            <a:off x="4438364" y="2406943"/>
            <a:ext cx="2488075" cy="932973"/>
            <a:chOff x="5905500" y="3124200"/>
            <a:chExt cx="1828800" cy="914400"/>
          </a:xfrm>
        </p:grpSpPr>
        <p:sp>
          <p:nvSpPr>
            <p:cNvPr id="90" name="Freeform 89"/>
            <p:cNvSpPr/>
            <p:nvPr>
              <p:custDataLst>
                <p:tags r:id="rId49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37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91" name="TextBox 90"/>
            <p:cNvSpPr txBox="1"/>
            <p:nvPr>
              <p:custDataLst>
                <p:tags r:id="rId50"/>
              </p:custDataLst>
            </p:nvPr>
          </p:nvSpPr>
          <p:spPr bwMode="gray">
            <a:xfrm>
              <a:off x="5969000" y="3187700"/>
              <a:ext cx="1524000" cy="78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837" b="1" dirty="0" smtClean="0">
                  <a:latin typeface="+mn-lt"/>
                  <a:ea typeface="+mn-ea"/>
                  <a:cs typeface="+mn-cs"/>
                  <a:sym typeface="+mn-lt"/>
                </a:rPr>
                <a:t>Text</a:t>
              </a:r>
              <a:endParaRPr lang="en-US" sz="1837" b="1" dirty="0"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grpSp>
        <p:nvGrpSpPr>
          <p:cNvPr id="92" name="SplitFlow" hidden="1"/>
          <p:cNvGrpSpPr/>
          <p:nvPr>
            <p:custDataLst>
              <p:tags r:id="rId44"/>
            </p:custDataLst>
          </p:nvPr>
        </p:nvGrpSpPr>
        <p:grpSpPr bwMode="gray">
          <a:xfrm>
            <a:off x="1855259" y="5096798"/>
            <a:ext cx="2488075" cy="932973"/>
            <a:chOff x="114300" y="1270000"/>
            <a:chExt cx="1828800" cy="914400"/>
          </a:xfrm>
        </p:grpSpPr>
        <p:sp>
          <p:nvSpPr>
            <p:cNvPr id="93" name="Freeform 92"/>
            <p:cNvSpPr/>
            <p:nvPr>
              <p:custDataLst>
                <p:tags r:id="rId45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94" name="TextBox 93"/>
            <p:cNvSpPr txBox="1"/>
            <p:nvPr>
              <p:custDataLst>
                <p:tags r:id="rId46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837" b="1" dirty="0" smtClean="0">
                  <a:latin typeface="+mn-lt"/>
                  <a:ea typeface="+mn-ea"/>
                  <a:cs typeface="+mn-cs"/>
                  <a:sym typeface="+mn-lt"/>
                </a:rPr>
                <a:t>Text</a:t>
              </a:r>
              <a:endParaRPr lang="en-US" sz="1837" b="1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7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96" name="TextBox 95"/>
            <p:cNvSpPr txBox="1"/>
            <p:nvPr>
              <p:custDataLst>
                <p:tags r:id="rId48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837" b="1" dirty="0" smtClean="0">
                  <a:latin typeface="+mn-lt"/>
                  <a:ea typeface="+mn-ea"/>
                  <a:cs typeface="+mn-cs"/>
                  <a:sym typeface="+mn-lt"/>
                </a:rPr>
                <a:t>Text</a:t>
              </a:r>
              <a:endParaRPr lang="en-US" sz="1837" b="1" dirty="0"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46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3" r:id="rId29"/>
    <p:sldLayoutId id="2147483694" r:id="rId30"/>
    <p:sldLayoutId id="2147483695" r:id="rId31"/>
    <p:sldLayoutId id="2147483660" r:id="rId32"/>
  </p:sldLayoutIdLst>
  <p:timing>
    <p:tnLst>
      <p:par>
        <p:cTn id="1" dur="indefinite" restart="never" nodeType="tmRoot"/>
      </p:par>
    </p:tnLst>
  </p:timing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453523" algn="l"/>
        </a:tabLst>
        <a:defRPr sz="1939" b="0" baseline="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lang="en-US" sz="1632" baseline="0" noProof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lang="en-US" sz="1632" baseline="0" noProof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32" baseline="0" noProof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▫"/>
        <a:defRPr lang="en-US" sz="1632" baseline="0" noProof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de-DE" sz="1632" baseline="0" noProof="0" dirty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9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think-cell Slide" r:id="rId40" imgW="360" imgH="360" progId="">
                  <p:embed/>
                </p:oleObj>
              </mc:Choice>
              <mc:Fallback>
                <p:oleObj name="think-cell Slide" r:id="rId40" imgW="360" imgH="360" progId="">
                  <p:embed/>
                  <p:pic>
                    <p:nvPicPr>
                      <p:cNvPr id="0" name="Picture 50"/>
                      <p:cNvPicPr>
                        <a:picLocks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" name="Picture 4" descr="https://upload.wikimedia.org/wikipedia/commons/thumb/8/8d/Coat_of_Arms_of_Tatarstan.svg/250px-Coat_of_Arms_of_Tatarstan.svg.png"/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4153" y="141411"/>
            <a:ext cx="705449" cy="52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gray">
          <a:xfrm>
            <a:off x="161985" y="1990667"/>
            <a:ext cx="11899799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de-DE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6" y="234864"/>
            <a:ext cx="11038177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 smtClean="0"/>
              <a:t>Образец заголовка</a:t>
            </a:r>
            <a:endParaRPr lang="de-DE" noProof="0" dirty="0" smtClean="0"/>
          </a:p>
        </p:txBody>
      </p:sp>
      <p:grpSp>
        <p:nvGrpSpPr>
          <p:cNvPr id="4" name="Group 3" hidden="1"/>
          <p:cNvGrpSpPr/>
          <p:nvPr/>
        </p:nvGrpSpPr>
        <p:grpSpPr>
          <a:xfrm>
            <a:off x="161985" y="6407620"/>
            <a:ext cx="11436073" cy="351285"/>
            <a:chOff x="119063" y="6280060"/>
            <a:chExt cx="8746662" cy="344292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119063" y="6280060"/>
              <a:ext cx="8746662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sz="1020" dirty="0" smtClean="0">
                  <a:solidFill>
                    <a:srgbClr val="808080"/>
                  </a:solidFill>
                  <a:latin typeface="Arial"/>
                  <a:sym typeface="+mn-lt"/>
                </a:rPr>
                <a:t>1 </a:t>
              </a:r>
              <a:r>
                <a:rPr lang="az-Cyrl-AZ" sz="1020" dirty="0" smtClean="0">
                  <a:solidFill>
                    <a:srgbClr val="808080"/>
                  </a:solidFill>
                  <a:latin typeface="Arial"/>
                  <a:sym typeface="+mn-lt"/>
                </a:rPr>
                <a:t>Сноска</a:t>
              </a:r>
              <a:endParaRPr lang="de-DE" sz="1020" dirty="0" smtClean="0">
                <a:solidFill>
                  <a:srgbClr val="808080"/>
                </a:solidFill>
                <a:latin typeface="Arial"/>
                <a:sym typeface="+mn-lt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119063" y="6467386"/>
              <a:ext cx="8746662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30074" indent="-630074" defTabSz="913526"/>
              <a:r>
                <a:rPr lang="az-Cyrl-AZ" sz="1020" dirty="0" smtClean="0">
                  <a:solidFill>
                    <a:srgbClr val="808080"/>
                  </a:solidFill>
                  <a:latin typeface="Arial"/>
                  <a:sym typeface="+mn-lt"/>
                </a:rPr>
                <a:t>Источник:</a:t>
              </a:r>
              <a:r>
                <a:rPr lang="de-DE" sz="1020" dirty="0" smtClean="0">
                  <a:solidFill>
                    <a:srgbClr val="808080"/>
                  </a:solidFill>
                  <a:latin typeface="Arial"/>
                  <a:sym typeface="+mn-lt"/>
                </a:rPr>
                <a:t> </a:t>
              </a:r>
              <a:r>
                <a:rPr lang="az-Cyrl-AZ" sz="1020" dirty="0" smtClean="0">
                  <a:solidFill>
                    <a:srgbClr val="808080"/>
                  </a:solidFill>
                  <a:latin typeface="Arial"/>
                  <a:sym typeface="+mn-lt"/>
                </a:rPr>
                <a:t>Источник</a:t>
              </a:r>
              <a:endParaRPr lang="de-DE" sz="1020" dirty="0">
                <a:solidFill>
                  <a:srgbClr val="808080"/>
                </a:solidFill>
                <a:latin typeface="Arial"/>
                <a:sym typeface="+mn-lt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61986" y="1072271"/>
            <a:ext cx="5801189" cy="596066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az-Cyrl-AZ" sz="1837" b="1" dirty="0" smtClean="0">
                  <a:solidFill>
                    <a:srgbClr val="000000"/>
                  </a:solidFill>
                  <a:latin typeface="Arial"/>
                  <a:sym typeface="+mn-lt"/>
                </a:rPr>
                <a:t>Заголовок</a:t>
              </a:r>
              <a:endParaRPr lang="de-DE" sz="1837" b="1" dirty="0" smtClean="0">
                <a:solidFill>
                  <a:srgbClr val="000000"/>
                </a:solidFill>
                <a:latin typeface="Arial"/>
                <a:sym typeface="+mn-lt"/>
              </a:endParaRPr>
            </a:p>
            <a:p>
              <a:r>
                <a:rPr lang="az-Cyrl-AZ" sz="1837" dirty="0" smtClean="0">
                  <a:solidFill>
                    <a:srgbClr val="000000"/>
                  </a:solidFill>
                  <a:latin typeface="Arial"/>
                  <a:sym typeface="+mn-lt"/>
                </a:rPr>
                <a:t>Единица измерения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gray">
          <a:xfrm>
            <a:off x="10733516" y="726416"/>
            <a:ext cx="1069097" cy="1017202"/>
            <a:chOff x="4936" y="176"/>
            <a:chExt cx="495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3264"/>
                </a:buClr>
              </a:pPr>
              <a:r>
                <a:rPr lang="az-Cyrl-AZ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Легенда </a:t>
              </a:r>
              <a:r>
                <a:rPr lang="de-DE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1</a:t>
              </a:r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gray">
            <a:xfrm>
              <a:off x="4936" y="182"/>
              <a:ext cx="104" cy="1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3264"/>
                </a:buClr>
              </a:pPr>
              <a:r>
                <a:rPr lang="az-Cyrl-AZ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Легенда </a:t>
              </a:r>
              <a:r>
                <a:rPr lang="de-DE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2</a:t>
              </a:r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gray">
            <a:xfrm>
              <a:off x="4936" y="352"/>
              <a:ext cx="104" cy="104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3264"/>
                </a:buClr>
              </a:pPr>
              <a:r>
                <a:rPr lang="az-Cyrl-AZ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Легенда </a:t>
              </a:r>
              <a:r>
                <a:rPr lang="de-DE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3</a:t>
              </a:r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gray">
            <a:xfrm>
              <a:off x="4936" y="523"/>
              <a:ext cx="104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3264"/>
                </a:buClr>
              </a:pPr>
              <a:r>
                <a:rPr lang="az-Cyrl-AZ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Легенда </a:t>
              </a:r>
              <a:r>
                <a:rPr lang="de-DE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4</a:t>
              </a:r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gray">
            <a:xfrm>
              <a:off x="4936" y="694"/>
              <a:ext cx="104" cy="104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gray">
          <a:xfrm>
            <a:off x="10314516" y="726416"/>
            <a:ext cx="1488096" cy="745084"/>
            <a:chOff x="4750" y="176"/>
            <a:chExt cx="689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3264"/>
                </a:buClr>
              </a:pPr>
              <a:r>
                <a:rPr lang="az-Cyrl-AZ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Легенда </a:t>
              </a:r>
              <a:r>
                <a:rPr lang="de-DE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1</a:t>
              </a:r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3264"/>
                </a:buClr>
              </a:pPr>
              <a:r>
                <a:rPr lang="az-Cyrl-AZ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Легенда </a:t>
              </a:r>
              <a:r>
                <a:rPr lang="de-DE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2</a:t>
              </a:r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3264"/>
                </a:buClr>
              </a:pPr>
              <a:r>
                <a:rPr lang="az-Cyrl-AZ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Легенда </a:t>
              </a:r>
              <a:r>
                <a:rPr lang="de-DE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3</a:t>
              </a:r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</p:grpSp>
      <p:grpSp>
        <p:nvGrpSpPr>
          <p:cNvPr id="53" name="LegendMoons" hidden="1"/>
          <p:cNvGrpSpPr/>
          <p:nvPr/>
        </p:nvGrpSpPr>
        <p:grpSpPr bwMode="gray">
          <a:xfrm>
            <a:off x="10641925" y="726415"/>
            <a:ext cx="1160577" cy="1333054"/>
            <a:chOff x="7769225" y="2105025"/>
            <a:chExt cx="853055" cy="1306516"/>
          </a:xfrm>
        </p:grpSpPr>
        <p:grpSp>
          <p:nvGrpSpPr>
            <p:cNvPr id="54" name="MoonLegend1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72" name="Oval 38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dirty="0">
                  <a:solidFill>
                    <a:srgbClr val="000000"/>
                  </a:solidFill>
                  <a:latin typeface="Arial"/>
                  <a:sym typeface="+mn-lt"/>
                </a:endParaRPr>
              </a:p>
            </p:txBody>
          </p:sp>
          <p:sp>
            <p:nvSpPr>
              <p:cNvPr id="73" name="Arc 39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dirty="0">
                  <a:solidFill>
                    <a:srgbClr val="000000"/>
                  </a:solidFill>
                  <a:latin typeface="Arial"/>
                  <a:sym typeface="+mn-lt"/>
                </a:endParaRPr>
              </a:p>
            </p:txBody>
          </p:sp>
        </p:grpSp>
        <p:grpSp>
          <p:nvGrpSpPr>
            <p:cNvPr id="55" name="MoonLegend2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70" name="Oval 41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dirty="0">
                  <a:solidFill>
                    <a:srgbClr val="000000"/>
                  </a:solidFill>
                  <a:latin typeface="Arial"/>
                  <a:sym typeface="+mn-lt"/>
                </a:endParaRPr>
              </a:p>
            </p:txBody>
          </p:sp>
          <p:sp>
            <p:nvSpPr>
              <p:cNvPr id="71" name="Arc 42"/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dirty="0">
                  <a:solidFill>
                    <a:srgbClr val="000000"/>
                  </a:solidFill>
                  <a:latin typeface="Arial"/>
                  <a:sym typeface="+mn-lt"/>
                </a:endParaRPr>
              </a:p>
            </p:txBody>
          </p:sp>
        </p:grpSp>
        <p:grpSp>
          <p:nvGrpSpPr>
            <p:cNvPr id="56" name="MoonLegend4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68" name="Oval 47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dirty="0">
                  <a:solidFill>
                    <a:srgbClr val="000000"/>
                  </a:solidFill>
                  <a:latin typeface="Arial"/>
                  <a:sym typeface="+mn-lt"/>
                </a:endParaRPr>
              </a:p>
            </p:txBody>
          </p:sp>
          <p:sp>
            <p:nvSpPr>
              <p:cNvPr id="69" name="Arc 48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dirty="0">
                  <a:solidFill>
                    <a:srgbClr val="000000"/>
                  </a:solidFill>
                  <a:latin typeface="Arial"/>
                  <a:sym typeface="+mn-lt"/>
                </a:endParaRPr>
              </a:p>
            </p:txBody>
          </p:sp>
        </p:grpSp>
        <p:grpSp>
          <p:nvGrpSpPr>
            <p:cNvPr id="57" name="MoonLegend5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66" name="Oval 50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dirty="0">
                  <a:solidFill>
                    <a:srgbClr val="000000"/>
                  </a:solidFill>
                  <a:latin typeface="Arial"/>
                  <a:sym typeface="+mn-lt"/>
                </a:endParaRPr>
              </a:p>
            </p:txBody>
          </p:sp>
          <p:sp>
            <p:nvSpPr>
              <p:cNvPr id="67" name="Oval 51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dirty="0">
                  <a:solidFill>
                    <a:srgbClr val="000000"/>
                  </a:solidFill>
                  <a:latin typeface="Arial"/>
                  <a:sym typeface="+mn-lt"/>
                </a:endParaRPr>
              </a:p>
            </p:txBody>
          </p:sp>
        </p:grpSp>
        <p:sp>
          <p:nvSpPr>
            <p:cNvPr id="58" name="Legend1"/>
            <p:cNvSpPr>
              <a:spLocks noChangeArrowheads="1"/>
            </p:cNvSpPr>
            <p:nvPr/>
          </p:nvSpPr>
          <p:spPr bwMode="gray">
            <a:xfrm>
              <a:off x="8089900" y="2117467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3264"/>
                </a:buClr>
              </a:pPr>
              <a:r>
                <a:rPr lang="az-Cyrl-AZ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Легенда </a:t>
              </a:r>
              <a:r>
                <a:rPr lang="de-DE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1</a:t>
              </a:r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59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3264"/>
                </a:buClr>
              </a:pPr>
              <a:r>
                <a:rPr lang="az-Cyrl-AZ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Легенда </a:t>
              </a:r>
              <a:r>
                <a:rPr lang="de-DE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2</a:t>
              </a:r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60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3264"/>
                </a:buClr>
              </a:pPr>
              <a:r>
                <a:rPr lang="az-Cyrl-AZ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Легенда </a:t>
              </a:r>
              <a:r>
                <a:rPr lang="de-DE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3</a:t>
              </a:r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61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3264"/>
                </a:buClr>
              </a:pPr>
              <a:r>
                <a:rPr lang="az-Cyrl-AZ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Легенда </a:t>
              </a:r>
              <a:r>
                <a:rPr lang="de-DE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4</a:t>
              </a:r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62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3264"/>
                </a:buClr>
              </a:pPr>
              <a:r>
                <a:rPr lang="az-Cyrl-AZ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Легенда </a:t>
              </a:r>
              <a:r>
                <a:rPr lang="de-DE" sz="1224" dirty="0" smtClean="0">
                  <a:solidFill>
                    <a:srgbClr val="000000"/>
                  </a:solidFill>
                  <a:latin typeface="Arial"/>
                  <a:sym typeface="+mn-lt"/>
                </a:rPr>
                <a:t>5</a:t>
              </a:r>
              <a:endParaRPr lang="de-DE" sz="1224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grpSp>
          <p:nvGrpSpPr>
            <p:cNvPr id="63" name="MoonLegend3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64" name="Oval 47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dirty="0">
                  <a:solidFill>
                    <a:srgbClr val="000000"/>
                  </a:solidFill>
                  <a:latin typeface="Arial"/>
                  <a:sym typeface="+mn-lt"/>
                </a:endParaRPr>
              </a:p>
            </p:txBody>
          </p:sp>
          <p:sp>
            <p:nvSpPr>
              <p:cNvPr id="65" name="Arc 48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24" dirty="0">
                  <a:solidFill>
                    <a:srgbClr val="000000"/>
                  </a:solidFill>
                  <a:latin typeface="Arial"/>
                  <a:sym typeface="+mn-lt"/>
                </a:endParaRPr>
              </a:p>
            </p:txBody>
          </p:sp>
        </p:grpSp>
      </p:grpSp>
      <p:sp>
        <p:nvSpPr>
          <p:cNvPr id="3" name="pg number"/>
          <p:cNvSpPr>
            <a:spLocks/>
          </p:cNvSpPr>
          <p:nvPr/>
        </p:nvSpPr>
        <p:spPr bwMode="gray">
          <a:xfrm>
            <a:off x="11903086" y="6601894"/>
            <a:ext cx="158697" cy="1569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algn="r"/>
            <a:fld id="{42C328C1-A84F-4A39-A664-DBA00541A8C6}" type="slidenum">
              <a:rPr lang="de-DE" sz="1020" smtClean="0">
                <a:solidFill>
                  <a:srgbClr val="808080"/>
                </a:solidFill>
                <a:latin typeface="Arial"/>
                <a:sym typeface="+mn-lt"/>
              </a:rPr>
              <a:pPr algn="r"/>
              <a:t>‹#›</a:t>
            </a:fld>
            <a:endParaRPr lang="de-DE" sz="1020" dirty="0" smtClean="0">
              <a:solidFill>
                <a:srgbClr val="808080"/>
              </a:solidFill>
              <a:latin typeface="Arial"/>
              <a:sym typeface="+mn-lt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161985" y="726416"/>
            <a:ext cx="11899799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549088" algn="l"/>
              </a:tabLst>
              <a:defRPr/>
            </a:pPr>
            <a:r>
              <a:rPr lang="az-Cyrl-AZ" sz="1632" dirty="0" smtClean="0">
                <a:solidFill>
                  <a:srgbClr val="808080"/>
                </a:solidFill>
                <a:latin typeface="Arial"/>
                <a:sym typeface="+mn-lt"/>
              </a:rPr>
              <a:t>Единица измерения</a:t>
            </a:r>
            <a:endParaRPr lang="de-DE" sz="1632" dirty="0" smtClean="0">
              <a:solidFill>
                <a:srgbClr val="808080"/>
              </a:solidFill>
              <a:latin typeface="Arial"/>
              <a:sym typeface="+mn-lt"/>
            </a:endParaRPr>
          </a:p>
        </p:txBody>
      </p:sp>
      <p:sp>
        <p:nvSpPr>
          <p:cNvPr id="77" name="McK 1. On-page tracker" hidden="1"/>
          <p:cNvSpPr>
            <a:spLocks noChangeArrowheads="1"/>
          </p:cNvSpPr>
          <p:nvPr/>
        </p:nvSpPr>
        <p:spPr bwMode="gray">
          <a:xfrm>
            <a:off x="161985" y="2749"/>
            <a:ext cx="706925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az-Cyrl-AZ" sz="1428" cap="all" dirty="0" smtClean="0">
                <a:solidFill>
                  <a:srgbClr val="808080"/>
                </a:solidFill>
                <a:latin typeface="Arial"/>
                <a:sym typeface="+mn-lt"/>
              </a:rPr>
              <a:t>ТРЕКЕР</a:t>
            </a:r>
            <a:endParaRPr lang="de-DE" sz="1428" cap="all" dirty="0">
              <a:solidFill>
                <a:srgbClr val="808080"/>
              </a:solidFill>
              <a:latin typeface="Arial"/>
              <a:sym typeface="+mn-lt"/>
            </a:endParaRPr>
          </a:p>
        </p:txBody>
      </p:sp>
      <p:grpSp>
        <p:nvGrpSpPr>
          <p:cNvPr id="75" name="McKSticker" hidden="1"/>
          <p:cNvGrpSpPr/>
          <p:nvPr/>
        </p:nvGrpSpPr>
        <p:grpSpPr bwMode="gray">
          <a:xfrm>
            <a:off x="11417312" y="726417"/>
            <a:ext cx="644472" cy="216085"/>
            <a:chOff x="8263896" y="285750"/>
            <a:chExt cx="473704" cy="211783"/>
          </a:xfrm>
        </p:grpSpPr>
        <p:sp>
          <p:nvSpPr>
            <p:cNvPr id="76" name="StickerRectangle"/>
            <p:cNvSpPr>
              <a:spLocks noChangeArrowheads="1"/>
            </p:cNvSpPr>
            <p:nvPr/>
          </p:nvSpPr>
          <p:spPr bwMode="gray">
            <a:xfrm>
              <a:off x="8263896" y="285750"/>
              <a:ext cx="473704" cy="2117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003264"/>
                </a:buClr>
              </a:pPr>
              <a:r>
                <a:rPr lang="en-US" sz="1224" dirty="0" smtClean="0">
                  <a:solidFill>
                    <a:srgbClr val="808080"/>
                  </a:solidFill>
                  <a:latin typeface="Arial"/>
                  <a:sym typeface="+mn-lt"/>
                </a:rPr>
                <a:t>СТИКЕР</a:t>
              </a:r>
              <a:endParaRPr lang="en-US" sz="1224" dirty="0">
                <a:solidFill>
                  <a:srgbClr val="808080"/>
                </a:solidFill>
                <a:latin typeface="Arial"/>
                <a:sym typeface="+mn-lt"/>
              </a:endParaRPr>
            </a:p>
          </p:txBody>
        </p:sp>
        <p:cxnSp>
          <p:nvCxnSpPr>
            <p:cNvPr id="78" name="AutoShape 31"/>
            <p:cNvCxnSpPr>
              <a:cxnSpLocks noChangeShapeType="1"/>
              <a:stCxn id="76" idx="2"/>
              <a:endCxn id="76" idx="4"/>
            </p:cNvCxnSpPr>
            <p:nvPr/>
          </p:nvCxnSpPr>
          <p:spPr bwMode="gray">
            <a:xfrm>
              <a:off x="8263896" y="285750"/>
              <a:ext cx="0" cy="21178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32"/>
            <p:cNvCxnSpPr>
              <a:cxnSpLocks noChangeShapeType="1"/>
              <a:stCxn id="76" idx="4"/>
              <a:endCxn id="76" idx="6"/>
            </p:cNvCxnSpPr>
            <p:nvPr/>
          </p:nvCxnSpPr>
          <p:spPr bwMode="gray">
            <a:xfrm>
              <a:off x="8263896" y="497533"/>
              <a:ext cx="47370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Oval" hidden="1"/>
          <p:cNvSpPr txBox="1"/>
          <p:nvPr>
            <p:custDataLst>
              <p:tags r:id="rId10"/>
            </p:custDataLst>
          </p:nvPr>
        </p:nvSpPr>
        <p:spPr bwMode="gray">
          <a:xfrm>
            <a:off x="2235381" y="1720171"/>
            <a:ext cx="2073396" cy="155495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3887" tIns="0" rIns="3887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03264"/>
              </a:buClr>
            </a:pPr>
            <a:r>
              <a:rPr lang="en-US" sz="1837" dirty="0" smtClean="0">
                <a:solidFill>
                  <a:srgbClr val="000000"/>
                </a:solidFill>
                <a:sym typeface="+mn-lt"/>
              </a:rPr>
              <a:t>Text</a:t>
            </a:r>
            <a:endParaRPr lang="en-US" sz="1837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81" name="Rectangle" hidden="1"/>
          <p:cNvSpPr txBox="1"/>
          <p:nvPr>
            <p:custDataLst>
              <p:tags r:id="rId11"/>
            </p:custDataLst>
          </p:nvPr>
        </p:nvSpPr>
        <p:spPr bwMode="gray">
          <a:xfrm>
            <a:off x="2235381" y="3424855"/>
            <a:ext cx="2073396" cy="155495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3264"/>
              </a:buClr>
            </a:pPr>
            <a:r>
              <a:rPr lang="en-US" sz="1837" dirty="0" smtClean="0">
                <a:solidFill>
                  <a:srgbClr val="000000"/>
                </a:solidFill>
                <a:sym typeface="+mn-lt"/>
              </a:rPr>
              <a:t>Text</a:t>
            </a:r>
            <a:endParaRPr lang="en-US" sz="1837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82" name="RoundedRectangle" hidden="1"/>
          <p:cNvSpPr txBox="1"/>
          <p:nvPr>
            <p:custDataLst>
              <p:tags r:id="rId12"/>
            </p:custDataLst>
          </p:nvPr>
        </p:nvSpPr>
        <p:spPr bwMode="gray">
          <a:xfrm>
            <a:off x="4438365" y="3424855"/>
            <a:ext cx="2073396" cy="1554955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3264"/>
              </a:buClr>
            </a:pPr>
            <a:r>
              <a:rPr lang="en-US" sz="1837" dirty="0" smtClean="0">
                <a:solidFill>
                  <a:srgbClr val="000000"/>
                </a:solidFill>
                <a:sym typeface="+mn-lt"/>
              </a:rPr>
              <a:t>Text</a:t>
            </a:r>
            <a:endParaRPr lang="en-US" sz="1837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83" name="Arrow" hidden="1"/>
          <p:cNvSpPr txBox="1"/>
          <p:nvPr>
            <p:custDataLst>
              <p:tags r:id="rId13"/>
            </p:custDataLst>
          </p:nvPr>
        </p:nvSpPr>
        <p:spPr bwMode="gray">
          <a:xfrm>
            <a:off x="4438364" y="4846084"/>
            <a:ext cx="2488075" cy="932973"/>
          </a:xfrm>
          <a:prstGeom prst="rightArrow">
            <a:avLst>
              <a:gd name="adj1" fmla="val 54000"/>
              <a:gd name="adj2" fmla="val 37678"/>
            </a:avLst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77748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3264"/>
              </a:buClr>
            </a:pPr>
            <a:r>
              <a:rPr lang="en-US" sz="1837" dirty="0" smtClean="0">
                <a:solidFill>
                  <a:srgbClr val="000000"/>
                </a:solidFill>
                <a:sym typeface="+mn-lt"/>
              </a:rPr>
              <a:t>Text</a:t>
            </a:r>
            <a:endParaRPr lang="en-US" sz="1837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84" name="DirArrow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 rot="5400000">
            <a:off x="7189506" y="3968730"/>
            <a:ext cx="3153449" cy="46720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837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85" name="Bracket" hidden="1"/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7917781" y="2567296"/>
            <a:ext cx="248376" cy="1865946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37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grpSp>
        <p:nvGrpSpPr>
          <p:cNvPr id="86" name="Moon" hidden="1"/>
          <p:cNvGrpSpPr/>
          <p:nvPr>
            <p:custDataLst>
              <p:tags r:id="rId16"/>
            </p:custDataLst>
          </p:nvPr>
        </p:nvGrpSpPr>
        <p:grpSpPr bwMode="gray">
          <a:xfrm>
            <a:off x="11716218" y="2987621"/>
            <a:ext cx="345565" cy="259159"/>
            <a:chOff x="762000" y="1270000"/>
            <a:chExt cx="254000" cy="254000"/>
          </a:xfrm>
        </p:grpSpPr>
        <p:sp>
          <p:nvSpPr>
            <p:cNvPr id="87" name="Oval 8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37" dirty="0" smtClean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88" name="Arc 8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37" dirty="0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89" name="Flow" hidden="1"/>
          <p:cNvGrpSpPr/>
          <p:nvPr>
            <p:custDataLst>
              <p:tags r:id="rId17"/>
            </p:custDataLst>
          </p:nvPr>
        </p:nvGrpSpPr>
        <p:grpSpPr bwMode="gray">
          <a:xfrm>
            <a:off x="4438364" y="2406943"/>
            <a:ext cx="2488075" cy="932973"/>
            <a:chOff x="5905500" y="3124200"/>
            <a:chExt cx="1828800" cy="914400"/>
          </a:xfrm>
        </p:grpSpPr>
        <p:sp>
          <p:nvSpPr>
            <p:cNvPr id="90" name="Freeform 89"/>
            <p:cNvSpPr/>
            <p:nvPr>
              <p:custDataLst>
                <p:tags r:id="rId23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37" dirty="0" smtClean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1" name="TextBox 90"/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5969000" y="3187700"/>
              <a:ext cx="1524000" cy="78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3264"/>
                </a:buClr>
              </a:pPr>
              <a:r>
                <a:rPr lang="en-US" sz="1837" b="1" dirty="0" smtClean="0">
                  <a:solidFill>
                    <a:srgbClr val="000000"/>
                  </a:solidFill>
                  <a:sym typeface="+mn-lt"/>
                </a:rPr>
                <a:t>Text</a:t>
              </a:r>
              <a:endParaRPr lang="en-US" sz="1837" b="1" dirty="0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92" name="SplitFlow" hidden="1"/>
          <p:cNvGrpSpPr/>
          <p:nvPr>
            <p:custDataLst>
              <p:tags r:id="rId18"/>
            </p:custDataLst>
          </p:nvPr>
        </p:nvGrpSpPr>
        <p:grpSpPr bwMode="gray">
          <a:xfrm>
            <a:off x="1855259" y="5096798"/>
            <a:ext cx="2488075" cy="932973"/>
            <a:chOff x="114300" y="1270000"/>
            <a:chExt cx="1828800" cy="914400"/>
          </a:xfrm>
        </p:grpSpPr>
        <p:sp>
          <p:nvSpPr>
            <p:cNvPr id="93" name="Freeform 92"/>
            <p:cNvSpPr/>
            <p:nvPr>
              <p:custDataLst>
                <p:tags r:id="rId19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 smtClean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4" name="TextBox 93"/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3264"/>
                </a:buClr>
              </a:pPr>
              <a:r>
                <a:rPr lang="en-US" sz="1837" b="1" dirty="0" smtClean="0">
                  <a:solidFill>
                    <a:srgbClr val="000000"/>
                  </a:solidFill>
                  <a:sym typeface="+mn-lt"/>
                </a:rPr>
                <a:t>Text</a:t>
              </a:r>
              <a:endParaRPr lang="en-US" sz="1837" b="1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21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 smtClean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6" name="TextBox 95"/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3264"/>
                </a:buClr>
              </a:pPr>
              <a:r>
                <a:rPr lang="en-US" sz="1837" b="1" dirty="0" smtClean="0">
                  <a:solidFill>
                    <a:srgbClr val="000000"/>
                  </a:solidFill>
                  <a:sym typeface="+mn-lt"/>
                </a:rPr>
                <a:t>Text</a:t>
              </a:r>
              <a:endParaRPr lang="en-US" sz="1837" b="1" dirty="0">
                <a:solidFill>
                  <a:srgbClr val="000000"/>
                </a:solidFill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72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453523" algn="l"/>
        </a:tabLst>
        <a:defRPr sz="1939" b="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lang="en-US" sz="1632" baseline="0" noProof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§"/>
        <a:defRPr lang="en-US" sz="1632" baseline="0" noProof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lang="en-US" sz="1632" baseline="0" noProof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▫"/>
        <a:defRPr lang="en-US" sz="1632" baseline="0" noProof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lang="de-DE" sz="1632" baseline="0" noProof="0" dirty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6.png"/><Relationship Id="rId2" Type="http://schemas.openxmlformats.org/officeDocument/2006/relationships/tags" Target="../tags/tag6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9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97.xml"/><Relationship Id="rId7" Type="http://schemas.openxmlformats.org/officeDocument/2006/relationships/oleObject" Target="../embeddings/oleObject14.bin"/><Relationship Id="rId2" Type="http://schemas.openxmlformats.org/officeDocument/2006/relationships/tags" Target="../tags/tag96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31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6" Type="http://schemas.openxmlformats.org/officeDocument/2006/relationships/image" Target="../media/image3.emf"/><Relationship Id="rId1" Type="http://schemas.openxmlformats.org/officeDocument/2006/relationships/vmlDrawing" Target="../drawings/vmlDrawing14.v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oleObject" Target="../embeddings/oleObject15.bin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28.png"/><Relationship Id="rId2" Type="http://schemas.openxmlformats.org/officeDocument/2006/relationships/tags" Target="../tags/tag1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image" Target="../media/image5.emf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oleObject" Target="../embeddings/oleObject9.bin"/><Relationship Id="rId2" Type="http://schemas.openxmlformats.org/officeDocument/2006/relationships/tags" Target="../tags/tag7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10" Type="http://schemas.openxmlformats.org/officeDocument/2006/relationships/tags" Target="../tags/tag78.xml"/><Relationship Id="rId19" Type="http://schemas.openxmlformats.org/officeDocument/2006/relationships/oleObject" Target="../embeddings/oleObject10.bin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slideLayout" Target="../slideLayouts/slideLayout31.xml"/><Relationship Id="rId2" Type="http://schemas.openxmlformats.org/officeDocument/2006/relationships/tags" Target="../tags/tag84.xml"/><Relationship Id="rId1" Type="http://schemas.openxmlformats.org/officeDocument/2006/relationships/vmlDrawing" Target="../drawings/vmlDrawing10.v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image" Target="../media/image13.emf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tags" Target="../tags/tag9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6" name="Object 4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54"/>
          <p:cNvSpPr>
            <a:spLocks noGrp="1" noChangeArrowheads="1"/>
          </p:cNvSpPr>
          <p:nvPr>
            <p:ph type="ctrTitle"/>
          </p:nvPr>
        </p:nvSpPr>
        <p:spPr>
          <a:xfrm>
            <a:off x="0" y="1588"/>
            <a:ext cx="12192000" cy="2881558"/>
          </a:xfrm>
          <a:solidFill>
            <a:schemeClr val="accent1">
              <a:alpha val="33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Реализация проекта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az-Cyrl-AZ" dirty="0" smtClean="0"/>
              <a:t>Дружелюбная </a:t>
            </a:r>
            <a:r>
              <a:rPr lang="az-Cyrl-AZ" dirty="0"/>
              <a:t>поликлиника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az-Cyrl-AZ" dirty="0"/>
              <a:t/>
            </a:r>
            <a:br>
              <a:rPr lang="az-Cyrl-AZ" dirty="0"/>
            </a:br>
            <a:r>
              <a:rPr lang="az-Cyrl-AZ" dirty="0"/>
              <a:t>Татарстанский </a:t>
            </a:r>
            <a:r>
              <a:rPr lang="az-Cyrl-AZ" dirty="0" smtClean="0"/>
              <a:t>стандарт»</a:t>
            </a:r>
            <a:br>
              <a:rPr lang="az-Cyrl-AZ" dirty="0" smtClean="0"/>
            </a:br>
            <a:r>
              <a:rPr lang="az-Cyrl-AZ" dirty="0" smtClean="0"/>
              <a:t>в ГАУЗ «Городская поликлиника №18» </a:t>
            </a:r>
            <a:br>
              <a:rPr lang="az-Cyrl-AZ" dirty="0" smtClean="0"/>
            </a:br>
            <a:r>
              <a:rPr lang="az-Cyrl-AZ" dirty="0" smtClean="0"/>
              <a:t>города Казани </a:t>
            </a:r>
            <a:r>
              <a:rPr lang="az-Cyrl-AZ" dirty="0"/>
              <a:t/>
            </a:r>
            <a:br>
              <a:rPr lang="az-Cyrl-AZ" dirty="0"/>
            </a:br>
            <a:endParaRPr lang="de-DE" sz="2400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71928" y="5971603"/>
            <a:ext cx="5220072" cy="886397"/>
          </a:xfrm>
          <a:prstGeom prst="rect">
            <a:avLst/>
          </a:prstGeom>
          <a:gradFill>
            <a:gsLst>
              <a:gs pos="0">
                <a:schemeClr val="lt2">
                  <a:tint val="40000"/>
                  <a:satMod val="350000"/>
                  <a:alpha val="2000"/>
                </a:schemeClr>
              </a:gs>
              <a:gs pos="40000">
                <a:schemeClr val="lt2">
                  <a:tint val="45000"/>
                  <a:shade val="99000"/>
                  <a:satMod val="350000"/>
                  <a:alpha val="13000"/>
                </a:schemeClr>
              </a:gs>
              <a:gs pos="100000">
                <a:schemeClr val="lt2">
                  <a:shade val="20000"/>
                  <a:satMod val="255000"/>
                </a:schemeClr>
              </a:gs>
            </a:gsLst>
          </a:gradFill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49263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Arial Unicode MS"/>
                <a:cs typeface="Arial Unicode MS"/>
              </a:rPr>
              <a:t>Главный врач </a:t>
            </a:r>
          </a:p>
          <a:p>
            <a:pPr algn="ctr" defTabSz="449263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Arial Unicode MS"/>
                <a:cs typeface="Arial Unicode MS"/>
              </a:rPr>
              <a:t>Мансурова </a:t>
            </a:r>
            <a:r>
              <a:rPr lang="ru-RU" b="1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Arial Unicode MS"/>
                <a:cs typeface="Arial Unicode MS"/>
              </a:rPr>
              <a:t>Резида</a:t>
            </a:r>
            <a:r>
              <a:rPr lang="ru-RU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Arial Unicode MS"/>
                <a:cs typeface="Arial Unicode MS"/>
              </a:rPr>
              <a:t> </a:t>
            </a:r>
            <a:r>
              <a:rPr lang="ru-RU" b="1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Arial Unicode MS"/>
                <a:cs typeface="Arial Unicode MS"/>
              </a:rPr>
              <a:t>Габделфартовна</a:t>
            </a:r>
            <a:endParaRPr lang="ru-RU" b="1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Arial Unicode MS"/>
              <a:cs typeface="Arial Unicode MS"/>
            </a:endParaRPr>
          </a:p>
          <a:p>
            <a:pPr marL="0" lvl="1" algn="ctr" defTabSz="449263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dirty="0">
                <a:solidFill>
                  <a:schemeClr val="tx1"/>
                </a:solidFill>
              </a:rPr>
              <a:t>г.Казань</a:t>
            </a:r>
            <a:r>
              <a:rPr lang="ru-RU" sz="1600">
                <a:solidFill>
                  <a:schemeClr val="tx1"/>
                </a:solidFill>
              </a:rPr>
              <a:t>, 2017</a:t>
            </a:r>
            <a:endParaRPr lang="ru-RU" sz="44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0599" name="Нижний колонтитул 1"/>
          <p:cNvSpPr txBox="1">
            <a:spLocks/>
          </p:cNvSpPr>
          <p:nvPr/>
        </p:nvSpPr>
        <p:spPr bwMode="auto">
          <a:xfrm>
            <a:off x="3227388" y="6491289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/>
            <a:endParaRPr lang="ru-RU" sz="1600"/>
          </a:p>
        </p:txBody>
      </p:sp>
      <p:pic>
        <p:nvPicPr>
          <p:cNvPr id="110600" name="Рисунок 5" descr="46425.jpg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82189" y="142875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770" y="1142984"/>
            <a:ext cx="540000" cy="520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28230" y="1142984"/>
            <a:ext cx="540000" cy="520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539" y="1142984"/>
            <a:ext cx="7796923" cy="519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5491" y="234863"/>
            <a:ext cx="8275763" cy="738664"/>
          </a:xfrm>
        </p:spPr>
        <p:txBody>
          <a:bodyPr/>
          <a:lstStyle/>
          <a:p>
            <a:r>
              <a:rPr lang="ru-RU" sz="2400" dirty="0"/>
              <a:t>Консультация медсестрами и маршрутизация пациентов у терминалов электронной записи </a:t>
            </a:r>
          </a:p>
        </p:txBody>
      </p:sp>
    </p:spTree>
    <p:extLst>
      <p:ext uri="{BB962C8B-B14F-4D97-AF65-F5344CB8AC3E}">
        <p14:creationId xmlns:p14="http://schemas.microsoft.com/office/powerpoint/2010/main" val="41553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881422" y="2500306"/>
            <a:ext cx="2448000" cy="428628"/>
          </a:xfrm>
          <a:prstGeom prst="roundRect">
            <a:avLst/>
          </a:prstGeom>
          <a:solidFill>
            <a:schemeClr val="accent2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490" y="234864"/>
            <a:ext cx="8278633" cy="369332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Разделение врачей по уровням приёма</a:t>
            </a:r>
          </a:p>
        </p:txBody>
      </p:sp>
      <p:pic>
        <p:nvPicPr>
          <p:cNvPr id="4" name="Picture 2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6778" y="1976142"/>
            <a:ext cx="1453914" cy="38673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881422" y="3929066"/>
            <a:ext cx="2448000" cy="428628"/>
          </a:xfrm>
          <a:prstGeom prst="roundRect">
            <a:avLst/>
          </a:prstGeom>
          <a:solidFill>
            <a:schemeClr val="accent2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81422" y="4643446"/>
            <a:ext cx="2448000" cy="428628"/>
          </a:xfrm>
          <a:prstGeom prst="roundRect">
            <a:avLst/>
          </a:prstGeom>
          <a:solidFill>
            <a:schemeClr val="accent2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81422" y="3214686"/>
            <a:ext cx="2448000" cy="428628"/>
          </a:xfrm>
          <a:prstGeom prst="roundRect">
            <a:avLst/>
          </a:prstGeom>
          <a:solidFill>
            <a:schemeClr val="accent2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81422" y="5286388"/>
            <a:ext cx="2448000" cy="428628"/>
          </a:xfrm>
          <a:prstGeom prst="roundRect">
            <a:avLst/>
          </a:prstGeom>
          <a:solidFill>
            <a:schemeClr val="accent2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8546" y="3286124"/>
            <a:ext cx="264320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Терапевт участковый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8546" y="2571744"/>
            <a:ext cx="264320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Врач общей практики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1422" y="5357826"/>
            <a:ext cx="250033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Хирурги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8546" y="4000504"/>
            <a:ext cx="264320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Акушер - гинекологи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9984" y="4714884"/>
            <a:ext cx="257176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Стоматологи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4917273" y="3679033"/>
            <a:ext cx="4643470" cy="1588"/>
          </a:xfrm>
          <a:prstGeom prst="line">
            <a:avLst/>
          </a:prstGeom>
          <a:ln w="412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09984" y="1428737"/>
            <a:ext cx="2857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u="sng" dirty="0">
                <a:solidFill>
                  <a:srgbClr val="006600"/>
                </a:solidFill>
              </a:rPr>
              <a:t>ВРАЧИ </a:t>
            </a:r>
            <a:r>
              <a:rPr lang="en-US" u="sng" dirty="0">
                <a:solidFill>
                  <a:srgbClr val="006600"/>
                </a:solidFill>
              </a:rPr>
              <a:t>I</a:t>
            </a:r>
            <a:r>
              <a:rPr lang="ru-RU" u="sng" dirty="0">
                <a:solidFill>
                  <a:srgbClr val="006600"/>
                </a:solidFill>
              </a:rPr>
              <a:t> уровня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96198" y="1428737"/>
            <a:ext cx="2857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u="sng" dirty="0">
                <a:solidFill>
                  <a:srgbClr val="006600"/>
                </a:solidFill>
              </a:rPr>
              <a:t>ВРАЧИ </a:t>
            </a:r>
            <a:r>
              <a:rPr lang="en-US" u="sng" dirty="0">
                <a:solidFill>
                  <a:srgbClr val="006600"/>
                </a:solidFill>
              </a:rPr>
              <a:t>II</a:t>
            </a:r>
            <a:r>
              <a:rPr lang="ru-RU" u="sng" dirty="0">
                <a:solidFill>
                  <a:srgbClr val="006600"/>
                </a:solidFill>
              </a:rPr>
              <a:t> уровня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881950" y="2428868"/>
            <a:ext cx="2448000" cy="1928826"/>
          </a:xfrm>
          <a:prstGeom prst="roundRect">
            <a:avLst/>
          </a:prstGeom>
          <a:solidFill>
            <a:schemeClr val="accent2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81950" y="2714621"/>
            <a:ext cx="228601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/>
              <a:t>Врачи специализированных служб</a:t>
            </a:r>
          </a:p>
        </p:txBody>
      </p:sp>
      <p:sp>
        <p:nvSpPr>
          <p:cNvPr id="5" name="Striped Right Arrow 37"/>
          <p:cNvSpPr/>
          <p:nvPr/>
        </p:nvSpPr>
        <p:spPr>
          <a:xfrm flipV="1">
            <a:off x="6859614" y="2717478"/>
            <a:ext cx="1000603" cy="642942"/>
          </a:xfrm>
          <a:prstGeom prst="stripedRightArrow">
            <a:avLst>
              <a:gd name="adj1" fmla="val 50394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Striped Right Arrow 37"/>
          <p:cNvSpPr/>
          <p:nvPr/>
        </p:nvSpPr>
        <p:spPr>
          <a:xfrm flipV="1">
            <a:off x="2238348" y="3714752"/>
            <a:ext cx="1000603" cy="642942"/>
          </a:xfrm>
          <a:prstGeom prst="stripedRightArrow">
            <a:avLst>
              <a:gd name="adj1" fmla="val 50394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6454516" y="2259210"/>
            <a:ext cx="445084" cy="1573298"/>
          </a:xfrm>
          <a:prstGeom prst="rightBrace">
            <a:avLst>
              <a:gd name="adj1" fmla="val 39150"/>
              <a:gd name="adj2" fmla="val 50000"/>
            </a:avLst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3381356" y="2191473"/>
            <a:ext cx="301080" cy="3618062"/>
          </a:xfrm>
          <a:prstGeom prst="leftBrace">
            <a:avLst>
              <a:gd name="adj1" fmla="val 58931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>
            <a:spLocks/>
          </p:cNvSpPr>
          <p:nvPr/>
        </p:nvSpPr>
        <p:spPr>
          <a:xfrm>
            <a:off x="0" y="1428736"/>
            <a:ext cx="540000" cy="44087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>
            <a:spLocks/>
          </p:cNvSpPr>
          <p:nvPr/>
        </p:nvSpPr>
        <p:spPr>
          <a:xfrm>
            <a:off x="11652000" y="1428736"/>
            <a:ext cx="540000" cy="44087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490" y="234863"/>
            <a:ext cx="8278633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Реорганизация деятельности </a:t>
            </a:r>
            <a:r>
              <a:rPr lang="en-US" sz="2400" dirty="0"/>
              <a:t>Call-</a:t>
            </a:r>
            <a:r>
              <a:rPr lang="ru-RU" sz="2400" dirty="0"/>
              <a:t>центра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1738282" y="5678301"/>
            <a:ext cx="8643998" cy="82253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aseline="0">
                <a:solidFill>
                  <a:schemeClr val="accent1"/>
                </a:solidFill>
                <a:cs typeface="+mj-cs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32" baseline="0"/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/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32" baseline="0"/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dirty="0">
                <a:sym typeface="+mj-lt"/>
              </a:rPr>
              <a:t>Прием вызовов осуществляют квалифицированные медицинские сестры и фельдшеры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770" y="820702"/>
            <a:ext cx="12144460" cy="4680000"/>
            <a:chOff x="-1500230" y="820702"/>
            <a:chExt cx="12144460" cy="4680000"/>
          </a:xfrm>
        </p:grpSpPr>
        <p:sp>
          <p:nvSpPr>
            <p:cNvPr id="4" name="Прямоугольник 3"/>
            <p:cNvSpPr>
              <a:spLocks/>
            </p:cNvSpPr>
            <p:nvPr/>
          </p:nvSpPr>
          <p:spPr>
            <a:xfrm>
              <a:off x="-1500230" y="820702"/>
              <a:ext cx="540000" cy="468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/>
              </a:pPr>
              <a:endParaRPr lang="ru-RU" dirty="0" err="1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"/>
            <p:cNvSpPr>
              <a:spLocks/>
            </p:cNvSpPr>
            <p:nvPr/>
          </p:nvSpPr>
          <p:spPr>
            <a:xfrm>
              <a:off x="10104230" y="820702"/>
              <a:ext cx="540000" cy="468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err="1">
                <a:solidFill>
                  <a:schemeClr val="tx1"/>
                </a:solidFill>
              </a:endParaRPr>
            </a:p>
          </p:txBody>
        </p:sp>
        <p:pic>
          <p:nvPicPr>
            <p:cNvPr id="14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94659" y="820702"/>
              <a:ext cx="6954683" cy="46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491" y="234864"/>
            <a:ext cx="8278633" cy="110799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Организация медицинских постов для консультации пациентов по вопросам, не требующим консультации врача и оформления медицинской документации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47668" y="1891920"/>
            <a:ext cx="540000" cy="360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99668" y="1891920"/>
            <a:ext cx="540000" cy="360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199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0678" y="1891920"/>
            <a:ext cx="539736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74" y="1891920"/>
            <a:ext cx="54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>
            <a:spLocks/>
          </p:cNvSpPr>
          <p:nvPr/>
        </p:nvSpPr>
        <p:spPr>
          <a:xfrm>
            <a:off x="1523968" y="5678301"/>
            <a:ext cx="9572692" cy="82253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aseline="0">
                <a:solidFill>
                  <a:schemeClr val="accent1"/>
                </a:solidFill>
                <a:cs typeface="+mj-cs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32" baseline="0"/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/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32" baseline="0"/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dirty="0">
                <a:sym typeface="+mj-lt"/>
              </a:rPr>
              <a:t>Медицинские посты располагаются в непосредственной близости к кабинетам врачей терапевтов участковых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2498774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3" name="Picture 3796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26" y="827244"/>
            <a:ext cx="10001320" cy="51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83995" y="6109188"/>
            <a:ext cx="3024010" cy="39164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72009" tIns="72009" rIns="72009" bIns="72009" anchor="ctr" anchorCtr="0">
            <a:spAutoFit/>
          </a:bodyPr>
          <a:lstStyle/>
          <a:p>
            <a:pPr>
              <a:buClr>
                <a:srgbClr val="006600"/>
              </a:buClr>
              <a:defRPr/>
            </a:pPr>
            <a:r>
              <a:rPr lang="ru-RU" sz="1600" dirty="0">
                <a:solidFill>
                  <a:schemeClr val="accent1"/>
                </a:solidFill>
              </a:rPr>
              <a:t>Общее время работы 8</a:t>
            </a:r>
            <a:r>
              <a:rPr lang="en-US" sz="1600" dirty="0">
                <a:solidFill>
                  <a:schemeClr val="accent1"/>
                </a:solidFill>
              </a:rPr>
              <a:t> </a:t>
            </a:r>
            <a:r>
              <a:rPr lang="ru-RU" sz="1600" dirty="0">
                <a:solidFill>
                  <a:schemeClr val="accent1"/>
                </a:solidFill>
              </a:rPr>
              <a:t>часов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91" y="234863"/>
            <a:ext cx="8275763" cy="369332"/>
          </a:xfrm>
        </p:spPr>
        <p:txBody>
          <a:bodyPr/>
          <a:lstStyle/>
          <a:p>
            <a:r>
              <a:rPr lang="ru-RU" sz="2400" dirty="0"/>
              <a:t>Реорганизация сестринской службы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47668" y="714356"/>
            <a:ext cx="566124" cy="5715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52000" y="714356"/>
            <a:ext cx="540000" cy="5715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ct 4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89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892" y="1622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52" y="93225"/>
            <a:ext cx="8275275" cy="110799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Реорганизация терапевтической службы: разделение функционала между участковыми терапевтами, дежурными врачами и выездными бригадами</a:t>
            </a:r>
          </a:p>
        </p:txBody>
      </p:sp>
      <p:sp>
        <p:nvSpPr>
          <p:cNvPr id="5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09654" y="1882013"/>
            <a:ext cx="1888334" cy="169555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3462" tIns="73472" rIns="73472" bIns="73472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1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3264"/>
              </a:buClr>
            </a:pPr>
            <a:r>
              <a:rPr lang="ru-RU" sz="1600" b="0" dirty="0">
                <a:solidFill>
                  <a:schemeClr val="accent1"/>
                </a:solidFill>
              </a:rPr>
              <a:t>Участковые терапевты</a:t>
            </a:r>
            <a:endParaRPr lang="en-US" sz="1600" b="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09655" y="3656873"/>
            <a:ext cx="1888334" cy="133369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3462" tIns="73472" rIns="73472" bIns="73472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1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3264"/>
              </a:buClr>
            </a:pPr>
            <a:r>
              <a:rPr lang="ru-RU" sz="1600" b="0" dirty="0">
                <a:solidFill>
                  <a:schemeClr val="accent1"/>
                </a:solidFill>
              </a:rPr>
              <a:t>Дежурные врачи</a:t>
            </a:r>
            <a:endParaRPr lang="en-US" sz="1600" b="0" dirty="0">
              <a:solidFill>
                <a:schemeClr val="accent1"/>
              </a:solidFill>
            </a:endParaRPr>
          </a:p>
        </p:txBody>
      </p:sp>
      <p:sp>
        <p:nvSpPr>
          <p:cNvPr id="7" name="TextBox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09655" y="5085185"/>
            <a:ext cx="1888334" cy="103636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3462" tIns="73472" rIns="73472" bIns="73472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1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3264"/>
              </a:buClr>
            </a:pPr>
            <a:r>
              <a:rPr lang="ru-RU" sz="1600" b="0" dirty="0">
                <a:solidFill>
                  <a:schemeClr val="accent1"/>
                </a:solidFill>
              </a:rPr>
              <a:t>Выездная бригада (обслуживание </a:t>
            </a:r>
            <a:br>
              <a:rPr lang="ru-RU" sz="1600" b="0" dirty="0">
                <a:solidFill>
                  <a:schemeClr val="accent1"/>
                </a:solidFill>
              </a:rPr>
            </a:br>
            <a:r>
              <a:rPr lang="ru-RU" sz="1600" b="0" dirty="0">
                <a:solidFill>
                  <a:schemeClr val="accent1"/>
                </a:solidFill>
              </a:rPr>
              <a:t>на</a:t>
            </a:r>
            <a:r>
              <a:rPr lang="en-US" sz="1600" b="0" dirty="0">
                <a:solidFill>
                  <a:schemeClr val="accent1"/>
                </a:solidFill>
              </a:rPr>
              <a:t> </a:t>
            </a:r>
            <a:r>
              <a:rPr lang="ru-RU" sz="1600" b="0" dirty="0">
                <a:solidFill>
                  <a:schemeClr val="accent1"/>
                </a:solidFill>
              </a:rPr>
              <a:t>дому)</a:t>
            </a:r>
            <a:endParaRPr lang="en-US" sz="1600" b="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737410" y="3620312"/>
            <a:ext cx="8717181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1737412" y="5035760"/>
            <a:ext cx="8717181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15"/>
          <p:cNvSpPr/>
          <p:nvPr/>
        </p:nvSpPr>
        <p:spPr bwMode="gray">
          <a:xfrm>
            <a:off x="2732606" y="3136026"/>
            <a:ext cx="468126" cy="359166"/>
          </a:xfrm>
          <a:custGeom>
            <a:avLst/>
            <a:gdLst/>
            <a:ahLst/>
            <a:cxnLst/>
            <a:rect l="l" t="t" r="r" b="b"/>
            <a:pathLst>
              <a:path w="871966" h="774758">
                <a:moveTo>
                  <a:pt x="435983" y="0"/>
                </a:moveTo>
                <a:lnTo>
                  <a:pt x="871966" y="319295"/>
                </a:lnTo>
                <a:lnTo>
                  <a:pt x="717350" y="319295"/>
                </a:lnTo>
                <a:lnTo>
                  <a:pt x="717350" y="774758"/>
                </a:lnTo>
                <a:lnTo>
                  <a:pt x="502069" y="774758"/>
                </a:lnTo>
                <a:lnTo>
                  <a:pt x="502069" y="564237"/>
                </a:lnTo>
                <a:lnTo>
                  <a:pt x="369897" y="564237"/>
                </a:lnTo>
                <a:lnTo>
                  <a:pt x="369897" y="774758"/>
                </a:lnTo>
                <a:lnTo>
                  <a:pt x="154616" y="774758"/>
                </a:lnTo>
                <a:lnTo>
                  <a:pt x="154616" y="319295"/>
                </a:lnTo>
                <a:lnTo>
                  <a:pt x="0" y="319295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4" tIns="46637" rIns="93274" bIns="46637" rtlCol="0" anchor="ctr"/>
          <a:lstStyle/>
          <a:p>
            <a:pPr algn="ctr"/>
            <a:endParaRPr lang="en-US" sz="1428" err="1">
              <a:solidFill>
                <a:srgbClr val="000000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763474" y="4514507"/>
            <a:ext cx="339595" cy="402232"/>
          </a:xfrm>
          <a:custGeom>
            <a:avLst/>
            <a:gdLst>
              <a:gd name="connsiteX0" fmla="*/ 899765 w 2570703"/>
              <a:gd name="connsiteY0" fmla="*/ 1739815 h 3262729"/>
              <a:gd name="connsiteX1" fmla="*/ 908097 w 2570703"/>
              <a:gd name="connsiteY1" fmla="*/ 1771116 h 3262729"/>
              <a:gd name="connsiteX2" fmla="*/ 942347 w 2570703"/>
              <a:gd name="connsiteY2" fmla="*/ 1864524 h 3262729"/>
              <a:gd name="connsiteX3" fmla="*/ 1130466 w 2570703"/>
              <a:gd name="connsiteY3" fmla="*/ 2264574 h 3262729"/>
              <a:gd name="connsiteX4" fmla="*/ 1162205 w 2570703"/>
              <a:gd name="connsiteY4" fmla="*/ 2315380 h 3262729"/>
              <a:gd name="connsiteX5" fmla="*/ 1206411 w 2570703"/>
              <a:gd name="connsiteY5" fmla="*/ 2039894 h 3262729"/>
              <a:gd name="connsiteX6" fmla="*/ 1177352 w 2570703"/>
              <a:gd name="connsiteY6" fmla="*/ 1951557 h 3262729"/>
              <a:gd name="connsiteX7" fmla="*/ 1285352 w 2570703"/>
              <a:gd name="connsiteY7" fmla="*/ 1874053 h 3262729"/>
              <a:gd name="connsiteX8" fmla="*/ 1393352 w 2570703"/>
              <a:gd name="connsiteY8" fmla="*/ 1951557 h 3262729"/>
              <a:gd name="connsiteX9" fmla="*/ 1364295 w 2570703"/>
              <a:gd name="connsiteY9" fmla="*/ 2039890 h 3262729"/>
              <a:gd name="connsiteX10" fmla="*/ 1408500 w 2570703"/>
              <a:gd name="connsiteY10" fmla="*/ 2315378 h 3262729"/>
              <a:gd name="connsiteX11" fmla="*/ 1440238 w 2570703"/>
              <a:gd name="connsiteY11" fmla="*/ 2264574 h 3262729"/>
              <a:gd name="connsiteX12" fmla="*/ 1628357 w 2570703"/>
              <a:gd name="connsiteY12" fmla="*/ 1864524 h 3262729"/>
              <a:gd name="connsiteX13" fmla="*/ 1662606 w 2570703"/>
              <a:gd name="connsiteY13" fmla="*/ 1771116 h 3262729"/>
              <a:gd name="connsiteX14" fmla="*/ 1670938 w 2570703"/>
              <a:gd name="connsiteY14" fmla="*/ 1739815 h 3262729"/>
              <a:gd name="connsiteX15" fmla="*/ 1747164 w 2570703"/>
              <a:gd name="connsiteY15" fmla="*/ 1759304 h 3262729"/>
              <a:gd name="connsiteX16" fmla="*/ 1849425 w 2570703"/>
              <a:gd name="connsiteY16" fmla="*/ 1792525 h 3262729"/>
              <a:gd name="connsiteX17" fmla="*/ 1854469 w 2570703"/>
              <a:gd name="connsiteY17" fmla="*/ 1802613 h 3262729"/>
              <a:gd name="connsiteX18" fmla="*/ 1868757 w 2570703"/>
              <a:gd name="connsiteY18" fmla="*/ 1900244 h 3262729"/>
              <a:gd name="connsiteX19" fmla="*/ 1854469 w 2570703"/>
              <a:gd name="connsiteY19" fmla="*/ 2076456 h 3262729"/>
              <a:gd name="connsiteX20" fmla="*/ 1840181 w 2570703"/>
              <a:gd name="connsiteY20" fmla="*/ 2124081 h 3262729"/>
              <a:gd name="connsiteX21" fmla="*/ 1744932 w 2570703"/>
              <a:gd name="connsiteY21" fmla="*/ 2131225 h 3262729"/>
              <a:gd name="connsiteX22" fmla="*/ 1635394 w 2570703"/>
              <a:gd name="connsiteY22" fmla="*/ 2185994 h 3262729"/>
              <a:gd name="connsiteX23" fmla="*/ 1542525 w 2570703"/>
              <a:gd name="connsiteY23" fmla="*/ 2314581 h 3262729"/>
              <a:gd name="connsiteX24" fmla="*/ 1482994 w 2570703"/>
              <a:gd name="connsiteY24" fmla="*/ 2486031 h 3262729"/>
              <a:gd name="connsiteX25" fmla="*/ 1413938 w 2570703"/>
              <a:gd name="connsiteY25" fmla="*/ 2678913 h 3262729"/>
              <a:gd name="connsiteX26" fmla="*/ 1390125 w 2570703"/>
              <a:gd name="connsiteY26" fmla="*/ 2802738 h 3262729"/>
              <a:gd name="connsiteX27" fmla="*/ 1406794 w 2570703"/>
              <a:gd name="connsiteY27" fmla="*/ 2897988 h 3262729"/>
              <a:gd name="connsiteX28" fmla="*/ 1475850 w 2570703"/>
              <a:gd name="connsiteY28" fmla="*/ 2964663 h 3262729"/>
              <a:gd name="connsiteX29" fmla="*/ 1540144 w 2570703"/>
              <a:gd name="connsiteY29" fmla="*/ 2983713 h 3262729"/>
              <a:gd name="connsiteX30" fmla="*/ 1585388 w 2570703"/>
              <a:gd name="connsiteY30" fmla="*/ 2976569 h 3262729"/>
              <a:gd name="connsiteX31" fmla="*/ 1599675 w 2570703"/>
              <a:gd name="connsiteY31" fmla="*/ 2940850 h 3262729"/>
              <a:gd name="connsiteX32" fmla="*/ 1587769 w 2570703"/>
              <a:gd name="connsiteY32" fmla="*/ 2900369 h 3262729"/>
              <a:gd name="connsiteX33" fmla="*/ 1554432 w 2570703"/>
              <a:gd name="connsiteY33" fmla="*/ 2881319 h 3262729"/>
              <a:gd name="connsiteX34" fmla="*/ 1516332 w 2570703"/>
              <a:gd name="connsiteY34" fmla="*/ 2859888 h 3262729"/>
              <a:gd name="connsiteX35" fmla="*/ 1499663 w 2570703"/>
              <a:gd name="connsiteY35" fmla="*/ 2819406 h 3262729"/>
              <a:gd name="connsiteX36" fmla="*/ 1504425 w 2570703"/>
              <a:gd name="connsiteY36" fmla="*/ 2747969 h 3262729"/>
              <a:gd name="connsiteX37" fmla="*/ 1585388 w 2570703"/>
              <a:gd name="connsiteY37" fmla="*/ 2507463 h 3262729"/>
              <a:gd name="connsiteX38" fmla="*/ 1652063 w 2570703"/>
              <a:gd name="connsiteY38" fmla="*/ 2331250 h 3262729"/>
              <a:gd name="connsiteX39" fmla="*/ 1728263 w 2570703"/>
              <a:gd name="connsiteY39" fmla="*/ 2257431 h 3262729"/>
              <a:gd name="connsiteX40" fmla="*/ 1799700 w 2570703"/>
              <a:gd name="connsiteY40" fmla="*/ 2228856 h 3262729"/>
              <a:gd name="connsiteX41" fmla="*/ 1871138 w 2570703"/>
              <a:gd name="connsiteY41" fmla="*/ 2231238 h 3262729"/>
              <a:gd name="connsiteX42" fmla="*/ 1954482 w 2570703"/>
              <a:gd name="connsiteY42" fmla="*/ 2266956 h 3262729"/>
              <a:gd name="connsiteX43" fmla="*/ 2009250 w 2570703"/>
              <a:gd name="connsiteY43" fmla="*/ 2338394 h 3262729"/>
              <a:gd name="connsiteX44" fmla="*/ 2028300 w 2570703"/>
              <a:gd name="connsiteY44" fmla="*/ 2421738 h 3262729"/>
              <a:gd name="connsiteX45" fmla="*/ 2018775 w 2570703"/>
              <a:gd name="connsiteY45" fmla="*/ 2578900 h 3262729"/>
              <a:gd name="connsiteX46" fmla="*/ 1999725 w 2570703"/>
              <a:gd name="connsiteY46" fmla="*/ 2771781 h 3262729"/>
              <a:gd name="connsiteX47" fmla="*/ 1973532 w 2570703"/>
              <a:gd name="connsiteY47" fmla="*/ 2900369 h 3262729"/>
              <a:gd name="connsiteX48" fmla="*/ 1935432 w 2570703"/>
              <a:gd name="connsiteY48" fmla="*/ 2950375 h 3262729"/>
              <a:gd name="connsiteX49" fmla="*/ 1883044 w 2570703"/>
              <a:gd name="connsiteY49" fmla="*/ 2957519 h 3262729"/>
              <a:gd name="connsiteX50" fmla="*/ 1830657 w 2570703"/>
              <a:gd name="connsiteY50" fmla="*/ 2964662 h 3262729"/>
              <a:gd name="connsiteX51" fmla="*/ 1816369 w 2570703"/>
              <a:gd name="connsiteY51" fmla="*/ 3005144 h 3262729"/>
              <a:gd name="connsiteX52" fmla="*/ 1833038 w 2570703"/>
              <a:gd name="connsiteY52" fmla="*/ 3043244 h 3262729"/>
              <a:gd name="connsiteX53" fmla="*/ 1875900 w 2570703"/>
              <a:gd name="connsiteY53" fmla="*/ 3062294 h 3262729"/>
              <a:gd name="connsiteX54" fmla="*/ 1978294 w 2570703"/>
              <a:gd name="connsiteY54" fmla="*/ 3052769 h 3262729"/>
              <a:gd name="connsiteX55" fmla="*/ 2040207 w 2570703"/>
              <a:gd name="connsiteY55" fmla="*/ 3005144 h 3262729"/>
              <a:gd name="connsiteX56" fmla="*/ 2078307 w 2570703"/>
              <a:gd name="connsiteY56" fmla="*/ 2933706 h 3262729"/>
              <a:gd name="connsiteX57" fmla="*/ 2104500 w 2570703"/>
              <a:gd name="connsiteY57" fmla="*/ 2776544 h 3262729"/>
              <a:gd name="connsiteX58" fmla="*/ 2125932 w 2570703"/>
              <a:gd name="connsiteY58" fmla="*/ 2578900 h 3262729"/>
              <a:gd name="connsiteX59" fmla="*/ 2135457 w 2570703"/>
              <a:gd name="connsiteY59" fmla="*/ 2428881 h 3262729"/>
              <a:gd name="connsiteX60" fmla="*/ 2130694 w 2570703"/>
              <a:gd name="connsiteY60" fmla="*/ 2362206 h 3262729"/>
              <a:gd name="connsiteX61" fmla="*/ 2092594 w 2570703"/>
              <a:gd name="connsiteY61" fmla="*/ 2269338 h 3262729"/>
              <a:gd name="connsiteX62" fmla="*/ 2021157 w 2570703"/>
              <a:gd name="connsiteY62" fmla="*/ 2185994 h 3262729"/>
              <a:gd name="connsiteX63" fmla="*/ 1956863 w 2570703"/>
              <a:gd name="connsiteY63" fmla="*/ 2145513 h 3262729"/>
              <a:gd name="connsiteX64" fmla="*/ 1964007 w 2570703"/>
              <a:gd name="connsiteY64" fmla="*/ 2083600 h 3262729"/>
              <a:gd name="connsiteX65" fmla="*/ 1975913 w 2570703"/>
              <a:gd name="connsiteY65" fmla="*/ 1947869 h 3262729"/>
              <a:gd name="connsiteX66" fmla="*/ 1971299 w 2570703"/>
              <a:gd name="connsiteY66" fmla="*/ 1880003 h 3262729"/>
              <a:gd name="connsiteX67" fmla="*/ 1963424 w 2570703"/>
              <a:gd name="connsiteY67" fmla="*/ 1828636 h 3262729"/>
              <a:gd name="connsiteX68" fmla="*/ 1972657 w 2570703"/>
              <a:gd name="connsiteY68" fmla="*/ 1831523 h 3262729"/>
              <a:gd name="connsiteX69" fmla="*/ 2228326 w 2570703"/>
              <a:gd name="connsiteY69" fmla="*/ 1924056 h 3262729"/>
              <a:gd name="connsiteX70" fmla="*/ 2395013 w 2570703"/>
              <a:gd name="connsiteY70" fmla="*/ 2066931 h 3262729"/>
              <a:gd name="connsiteX71" fmla="*/ 2478357 w 2570703"/>
              <a:gd name="connsiteY71" fmla="*/ 2340775 h 3262729"/>
              <a:gd name="connsiteX72" fmla="*/ 2556938 w 2570703"/>
              <a:gd name="connsiteY72" fmla="*/ 2907513 h 3262729"/>
              <a:gd name="connsiteX73" fmla="*/ 2568844 w 2570703"/>
              <a:gd name="connsiteY73" fmla="*/ 3174212 h 3262729"/>
              <a:gd name="connsiteX74" fmla="*/ 2489315 w 2570703"/>
              <a:gd name="connsiteY74" fmla="*/ 3255808 h 3262729"/>
              <a:gd name="connsiteX75" fmla="*/ 2456271 w 2570703"/>
              <a:gd name="connsiteY75" fmla="*/ 3262729 h 3262729"/>
              <a:gd name="connsiteX76" fmla="*/ 114432 w 2570703"/>
              <a:gd name="connsiteY76" fmla="*/ 3262729 h 3262729"/>
              <a:gd name="connsiteX77" fmla="*/ 81388 w 2570703"/>
              <a:gd name="connsiteY77" fmla="*/ 3255808 h 3262729"/>
              <a:gd name="connsiteX78" fmla="*/ 1859 w 2570703"/>
              <a:gd name="connsiteY78" fmla="*/ 3174212 h 3262729"/>
              <a:gd name="connsiteX79" fmla="*/ 13765 w 2570703"/>
              <a:gd name="connsiteY79" fmla="*/ 2907513 h 3262729"/>
              <a:gd name="connsiteX80" fmla="*/ 92346 w 2570703"/>
              <a:gd name="connsiteY80" fmla="*/ 2340775 h 3262729"/>
              <a:gd name="connsiteX81" fmla="*/ 175690 w 2570703"/>
              <a:gd name="connsiteY81" fmla="*/ 2066931 h 3262729"/>
              <a:gd name="connsiteX82" fmla="*/ 342377 w 2570703"/>
              <a:gd name="connsiteY82" fmla="*/ 1924056 h 3262729"/>
              <a:gd name="connsiteX83" fmla="*/ 598045 w 2570703"/>
              <a:gd name="connsiteY83" fmla="*/ 1831523 h 3262729"/>
              <a:gd name="connsiteX84" fmla="*/ 649803 w 2570703"/>
              <a:gd name="connsiteY84" fmla="*/ 1815340 h 3262729"/>
              <a:gd name="connsiteX85" fmla="*/ 644794 w 2570703"/>
              <a:gd name="connsiteY85" fmla="*/ 1831188 h 3262729"/>
              <a:gd name="connsiteX86" fmla="*/ 611457 w 2570703"/>
              <a:gd name="connsiteY86" fmla="*/ 1955013 h 3262729"/>
              <a:gd name="connsiteX87" fmla="*/ 590025 w 2570703"/>
              <a:gd name="connsiteY87" fmla="*/ 2088363 h 3262729"/>
              <a:gd name="connsiteX88" fmla="*/ 585263 w 2570703"/>
              <a:gd name="connsiteY88" fmla="*/ 2243144 h 3262729"/>
              <a:gd name="connsiteX89" fmla="*/ 616220 w 2570703"/>
              <a:gd name="connsiteY89" fmla="*/ 2507463 h 3262729"/>
              <a:gd name="connsiteX90" fmla="*/ 679676 w 2570703"/>
              <a:gd name="connsiteY90" fmla="*/ 2748787 h 3262729"/>
              <a:gd name="connsiteX91" fmla="*/ 685880 w 2570703"/>
              <a:gd name="connsiteY91" fmla="*/ 2767847 h 3262729"/>
              <a:gd name="connsiteX92" fmla="*/ 684591 w 2570703"/>
              <a:gd name="connsiteY92" fmla="*/ 2768717 h 3262729"/>
              <a:gd name="connsiteX93" fmla="*/ 642414 w 2570703"/>
              <a:gd name="connsiteY93" fmla="*/ 2870540 h 3262729"/>
              <a:gd name="connsiteX94" fmla="*/ 786414 w 2570703"/>
              <a:gd name="connsiteY94" fmla="*/ 3014540 h 3262729"/>
              <a:gd name="connsiteX95" fmla="*/ 930414 w 2570703"/>
              <a:gd name="connsiteY95" fmla="*/ 2870540 h 3262729"/>
              <a:gd name="connsiteX96" fmla="*/ 786414 w 2570703"/>
              <a:gd name="connsiteY96" fmla="*/ 2726540 h 3262729"/>
              <a:gd name="connsiteX97" fmla="*/ 778032 w 2570703"/>
              <a:gd name="connsiteY97" fmla="*/ 2728233 h 3262729"/>
              <a:gd name="connsiteX98" fmla="*/ 751950 w 2570703"/>
              <a:gd name="connsiteY98" fmla="*/ 2664625 h 3262729"/>
              <a:gd name="connsiteX99" fmla="*/ 709088 w 2570703"/>
              <a:gd name="connsiteY99" fmla="*/ 2481269 h 3262729"/>
              <a:gd name="connsiteX100" fmla="*/ 685275 w 2570703"/>
              <a:gd name="connsiteY100" fmla="*/ 2266957 h 3262729"/>
              <a:gd name="connsiteX101" fmla="*/ 697182 w 2570703"/>
              <a:gd name="connsiteY101" fmla="*/ 2043119 h 3262729"/>
              <a:gd name="connsiteX102" fmla="*/ 749979 w 2570703"/>
              <a:gd name="connsiteY102" fmla="*/ 1829309 h 3262729"/>
              <a:gd name="connsiteX103" fmla="*/ 772616 w 2570703"/>
              <a:gd name="connsiteY103" fmla="*/ 1775847 h 3262729"/>
              <a:gd name="connsiteX104" fmla="*/ 823538 w 2570703"/>
              <a:gd name="connsiteY104" fmla="*/ 1759304 h 3262729"/>
              <a:gd name="connsiteX105" fmla="*/ 1392210 w 2570703"/>
              <a:gd name="connsiteY105" fmla="*/ 751 h 3262729"/>
              <a:gd name="connsiteX106" fmla="*/ 1486120 w 2570703"/>
              <a:gd name="connsiteY106" fmla="*/ 9531 h 3262729"/>
              <a:gd name="connsiteX107" fmla="*/ 1607564 w 2570703"/>
              <a:gd name="connsiteY107" fmla="*/ 54775 h 3262729"/>
              <a:gd name="connsiteX108" fmla="*/ 1686145 w 2570703"/>
              <a:gd name="connsiteY108" fmla="*/ 119069 h 3262729"/>
              <a:gd name="connsiteX109" fmla="*/ 1705195 w 2570703"/>
              <a:gd name="connsiteY109" fmla="*/ 188125 h 3262729"/>
              <a:gd name="connsiteX110" fmla="*/ 1814733 w 2570703"/>
              <a:gd name="connsiteY110" fmla="*/ 240513 h 3262729"/>
              <a:gd name="connsiteX111" fmla="*/ 1893314 w 2570703"/>
              <a:gd name="connsiteY111" fmla="*/ 354813 h 3262729"/>
              <a:gd name="connsiteX112" fmla="*/ 1929033 w 2570703"/>
              <a:gd name="connsiteY112" fmla="*/ 519119 h 3262729"/>
              <a:gd name="connsiteX113" fmla="*/ 1925142 w 2570703"/>
              <a:gd name="connsiteY113" fmla="*/ 590291 h 3262729"/>
              <a:gd name="connsiteX114" fmla="*/ 1925166 w 2570703"/>
              <a:gd name="connsiteY114" fmla="*/ 590556 h 3262729"/>
              <a:gd name="connsiteX115" fmla="*/ 1925031 w 2570703"/>
              <a:gd name="connsiteY115" fmla="*/ 592309 h 3262729"/>
              <a:gd name="connsiteX116" fmla="*/ 1924476 w 2570703"/>
              <a:gd name="connsiteY116" fmla="*/ 602463 h 3262729"/>
              <a:gd name="connsiteX117" fmla="*/ 1924251 w 2570703"/>
              <a:gd name="connsiteY117" fmla="*/ 602463 h 3262729"/>
              <a:gd name="connsiteX118" fmla="*/ 1920441 w 2570703"/>
              <a:gd name="connsiteY118" fmla="*/ 652003 h 3262729"/>
              <a:gd name="connsiteX119" fmla="*/ 1894210 w 2570703"/>
              <a:gd name="connsiteY119" fmla="*/ 826300 h 3262729"/>
              <a:gd name="connsiteX120" fmla="*/ 1920403 w 2570703"/>
              <a:gd name="connsiteY120" fmla="*/ 826300 h 3262729"/>
              <a:gd name="connsiteX121" fmla="*/ 1953741 w 2570703"/>
              <a:gd name="connsiteY121" fmla="*/ 847731 h 3262729"/>
              <a:gd name="connsiteX122" fmla="*/ 1968029 w 2570703"/>
              <a:gd name="connsiteY122" fmla="*/ 923931 h 3262729"/>
              <a:gd name="connsiteX123" fmla="*/ 1944216 w 2570703"/>
              <a:gd name="connsiteY123" fmla="*/ 1002513 h 3262729"/>
              <a:gd name="connsiteX124" fmla="*/ 1891829 w 2570703"/>
              <a:gd name="connsiteY124" fmla="*/ 1085856 h 3262729"/>
              <a:gd name="connsiteX125" fmla="*/ 1801341 w 2570703"/>
              <a:gd name="connsiteY125" fmla="*/ 1123957 h 3262729"/>
              <a:gd name="connsiteX126" fmla="*/ 1777529 w 2570703"/>
              <a:gd name="connsiteY126" fmla="*/ 1176344 h 3262729"/>
              <a:gd name="connsiteX127" fmla="*/ 1734666 w 2570703"/>
              <a:gd name="connsiteY127" fmla="*/ 1262069 h 3262729"/>
              <a:gd name="connsiteX128" fmla="*/ 1627510 w 2570703"/>
              <a:gd name="connsiteY128" fmla="*/ 1428756 h 3262729"/>
              <a:gd name="connsiteX129" fmla="*/ 1491779 w 2570703"/>
              <a:gd name="connsiteY129" fmla="*/ 1550200 h 3262729"/>
              <a:gd name="connsiteX130" fmla="*/ 1363191 w 2570703"/>
              <a:gd name="connsiteY130" fmla="*/ 1609731 h 3262729"/>
              <a:gd name="connsiteX131" fmla="*/ 1305884 w 2570703"/>
              <a:gd name="connsiteY131" fmla="*/ 1615857 h 3262729"/>
              <a:gd name="connsiteX132" fmla="*/ 1305884 w 2570703"/>
              <a:gd name="connsiteY132" fmla="*/ 1616430 h 3262729"/>
              <a:gd name="connsiteX133" fmla="*/ 1260165 w 2570703"/>
              <a:gd name="connsiteY133" fmla="*/ 1616430 h 3262729"/>
              <a:gd name="connsiteX134" fmla="*/ 1260165 w 2570703"/>
              <a:gd name="connsiteY134" fmla="*/ 1615359 h 3262729"/>
              <a:gd name="connsiteX135" fmla="*/ 1207514 w 2570703"/>
              <a:gd name="connsiteY135" fmla="*/ 1609731 h 3262729"/>
              <a:gd name="connsiteX136" fmla="*/ 1078926 w 2570703"/>
              <a:gd name="connsiteY136" fmla="*/ 1550200 h 3262729"/>
              <a:gd name="connsiteX137" fmla="*/ 943195 w 2570703"/>
              <a:gd name="connsiteY137" fmla="*/ 1428756 h 3262729"/>
              <a:gd name="connsiteX138" fmla="*/ 836039 w 2570703"/>
              <a:gd name="connsiteY138" fmla="*/ 1262069 h 3262729"/>
              <a:gd name="connsiteX139" fmla="*/ 793176 w 2570703"/>
              <a:gd name="connsiteY139" fmla="*/ 1176344 h 3262729"/>
              <a:gd name="connsiteX140" fmla="*/ 769364 w 2570703"/>
              <a:gd name="connsiteY140" fmla="*/ 1123957 h 3262729"/>
              <a:gd name="connsiteX141" fmla="*/ 678876 w 2570703"/>
              <a:gd name="connsiteY141" fmla="*/ 1085856 h 3262729"/>
              <a:gd name="connsiteX142" fmla="*/ 626489 w 2570703"/>
              <a:gd name="connsiteY142" fmla="*/ 1002513 h 3262729"/>
              <a:gd name="connsiteX143" fmla="*/ 602676 w 2570703"/>
              <a:gd name="connsiteY143" fmla="*/ 923931 h 3262729"/>
              <a:gd name="connsiteX144" fmla="*/ 616964 w 2570703"/>
              <a:gd name="connsiteY144" fmla="*/ 847731 h 3262729"/>
              <a:gd name="connsiteX145" fmla="*/ 650302 w 2570703"/>
              <a:gd name="connsiteY145" fmla="*/ 826300 h 3262729"/>
              <a:gd name="connsiteX146" fmla="*/ 676495 w 2570703"/>
              <a:gd name="connsiteY146" fmla="*/ 826300 h 3262729"/>
              <a:gd name="connsiteX147" fmla="*/ 645539 w 2570703"/>
              <a:gd name="connsiteY147" fmla="*/ 590556 h 3262729"/>
              <a:gd name="connsiteX148" fmla="*/ 676495 w 2570703"/>
              <a:gd name="connsiteY148" fmla="*/ 397675 h 3262729"/>
              <a:gd name="connsiteX149" fmla="*/ 740789 w 2570703"/>
              <a:gd name="connsiteY149" fmla="*/ 269088 h 3262729"/>
              <a:gd name="connsiteX150" fmla="*/ 888426 w 2570703"/>
              <a:gd name="connsiteY150" fmla="*/ 140500 h 3262729"/>
              <a:gd name="connsiteX151" fmla="*/ 1088451 w 2570703"/>
              <a:gd name="connsiteY151" fmla="*/ 40488 h 3262729"/>
              <a:gd name="connsiteX152" fmla="*/ 1288476 w 2570703"/>
              <a:gd name="connsiteY152" fmla="*/ 2388 h 3262729"/>
              <a:gd name="connsiteX153" fmla="*/ 1392210 w 2570703"/>
              <a:gd name="connsiteY153" fmla="*/ 751 h 3262729"/>
              <a:gd name="connsiteX0" fmla="*/ 899765 w 2570703"/>
              <a:gd name="connsiteY0" fmla="*/ 1739815 h 3262729"/>
              <a:gd name="connsiteX1" fmla="*/ 908097 w 2570703"/>
              <a:gd name="connsiteY1" fmla="*/ 1771116 h 3262729"/>
              <a:gd name="connsiteX2" fmla="*/ 942347 w 2570703"/>
              <a:gd name="connsiteY2" fmla="*/ 1864524 h 3262729"/>
              <a:gd name="connsiteX3" fmla="*/ 1130466 w 2570703"/>
              <a:gd name="connsiteY3" fmla="*/ 2264574 h 3262729"/>
              <a:gd name="connsiteX4" fmla="*/ 1162205 w 2570703"/>
              <a:gd name="connsiteY4" fmla="*/ 2315380 h 3262729"/>
              <a:gd name="connsiteX5" fmla="*/ 1206411 w 2570703"/>
              <a:gd name="connsiteY5" fmla="*/ 2039894 h 3262729"/>
              <a:gd name="connsiteX6" fmla="*/ 1177352 w 2570703"/>
              <a:gd name="connsiteY6" fmla="*/ 1951557 h 3262729"/>
              <a:gd name="connsiteX7" fmla="*/ 1285352 w 2570703"/>
              <a:gd name="connsiteY7" fmla="*/ 1874053 h 3262729"/>
              <a:gd name="connsiteX8" fmla="*/ 1393352 w 2570703"/>
              <a:gd name="connsiteY8" fmla="*/ 1951557 h 3262729"/>
              <a:gd name="connsiteX9" fmla="*/ 1364295 w 2570703"/>
              <a:gd name="connsiteY9" fmla="*/ 2039890 h 3262729"/>
              <a:gd name="connsiteX10" fmla="*/ 1408500 w 2570703"/>
              <a:gd name="connsiteY10" fmla="*/ 2315378 h 3262729"/>
              <a:gd name="connsiteX11" fmla="*/ 1440238 w 2570703"/>
              <a:gd name="connsiteY11" fmla="*/ 2264574 h 3262729"/>
              <a:gd name="connsiteX12" fmla="*/ 1628357 w 2570703"/>
              <a:gd name="connsiteY12" fmla="*/ 1864524 h 3262729"/>
              <a:gd name="connsiteX13" fmla="*/ 1662606 w 2570703"/>
              <a:gd name="connsiteY13" fmla="*/ 1771116 h 3262729"/>
              <a:gd name="connsiteX14" fmla="*/ 1670938 w 2570703"/>
              <a:gd name="connsiteY14" fmla="*/ 1739815 h 3262729"/>
              <a:gd name="connsiteX15" fmla="*/ 1747164 w 2570703"/>
              <a:gd name="connsiteY15" fmla="*/ 1759304 h 3262729"/>
              <a:gd name="connsiteX16" fmla="*/ 1849425 w 2570703"/>
              <a:gd name="connsiteY16" fmla="*/ 1792525 h 3262729"/>
              <a:gd name="connsiteX17" fmla="*/ 1854469 w 2570703"/>
              <a:gd name="connsiteY17" fmla="*/ 1802613 h 3262729"/>
              <a:gd name="connsiteX18" fmla="*/ 1868757 w 2570703"/>
              <a:gd name="connsiteY18" fmla="*/ 1900244 h 3262729"/>
              <a:gd name="connsiteX19" fmla="*/ 1854469 w 2570703"/>
              <a:gd name="connsiteY19" fmla="*/ 2076456 h 3262729"/>
              <a:gd name="connsiteX20" fmla="*/ 1840181 w 2570703"/>
              <a:gd name="connsiteY20" fmla="*/ 2124081 h 3262729"/>
              <a:gd name="connsiteX21" fmla="*/ 1744932 w 2570703"/>
              <a:gd name="connsiteY21" fmla="*/ 2131225 h 3262729"/>
              <a:gd name="connsiteX22" fmla="*/ 1635394 w 2570703"/>
              <a:gd name="connsiteY22" fmla="*/ 2185994 h 3262729"/>
              <a:gd name="connsiteX23" fmla="*/ 1542525 w 2570703"/>
              <a:gd name="connsiteY23" fmla="*/ 2314581 h 3262729"/>
              <a:gd name="connsiteX24" fmla="*/ 1482994 w 2570703"/>
              <a:gd name="connsiteY24" fmla="*/ 2486031 h 3262729"/>
              <a:gd name="connsiteX25" fmla="*/ 1413938 w 2570703"/>
              <a:gd name="connsiteY25" fmla="*/ 2678913 h 3262729"/>
              <a:gd name="connsiteX26" fmla="*/ 1390125 w 2570703"/>
              <a:gd name="connsiteY26" fmla="*/ 2802738 h 3262729"/>
              <a:gd name="connsiteX27" fmla="*/ 1406794 w 2570703"/>
              <a:gd name="connsiteY27" fmla="*/ 2897988 h 3262729"/>
              <a:gd name="connsiteX28" fmla="*/ 1475850 w 2570703"/>
              <a:gd name="connsiteY28" fmla="*/ 2964663 h 3262729"/>
              <a:gd name="connsiteX29" fmla="*/ 1540144 w 2570703"/>
              <a:gd name="connsiteY29" fmla="*/ 2983713 h 3262729"/>
              <a:gd name="connsiteX30" fmla="*/ 1585388 w 2570703"/>
              <a:gd name="connsiteY30" fmla="*/ 2976569 h 3262729"/>
              <a:gd name="connsiteX31" fmla="*/ 1599675 w 2570703"/>
              <a:gd name="connsiteY31" fmla="*/ 2940850 h 3262729"/>
              <a:gd name="connsiteX32" fmla="*/ 1587769 w 2570703"/>
              <a:gd name="connsiteY32" fmla="*/ 2900369 h 3262729"/>
              <a:gd name="connsiteX33" fmla="*/ 1554432 w 2570703"/>
              <a:gd name="connsiteY33" fmla="*/ 2881319 h 3262729"/>
              <a:gd name="connsiteX34" fmla="*/ 1516332 w 2570703"/>
              <a:gd name="connsiteY34" fmla="*/ 2859888 h 3262729"/>
              <a:gd name="connsiteX35" fmla="*/ 1499663 w 2570703"/>
              <a:gd name="connsiteY35" fmla="*/ 2819406 h 3262729"/>
              <a:gd name="connsiteX36" fmla="*/ 1504425 w 2570703"/>
              <a:gd name="connsiteY36" fmla="*/ 2747969 h 3262729"/>
              <a:gd name="connsiteX37" fmla="*/ 1585388 w 2570703"/>
              <a:gd name="connsiteY37" fmla="*/ 2507463 h 3262729"/>
              <a:gd name="connsiteX38" fmla="*/ 1652063 w 2570703"/>
              <a:gd name="connsiteY38" fmla="*/ 2331250 h 3262729"/>
              <a:gd name="connsiteX39" fmla="*/ 1728263 w 2570703"/>
              <a:gd name="connsiteY39" fmla="*/ 2257431 h 3262729"/>
              <a:gd name="connsiteX40" fmla="*/ 1799700 w 2570703"/>
              <a:gd name="connsiteY40" fmla="*/ 2228856 h 3262729"/>
              <a:gd name="connsiteX41" fmla="*/ 1871138 w 2570703"/>
              <a:gd name="connsiteY41" fmla="*/ 2231238 h 3262729"/>
              <a:gd name="connsiteX42" fmla="*/ 1954482 w 2570703"/>
              <a:gd name="connsiteY42" fmla="*/ 2266956 h 3262729"/>
              <a:gd name="connsiteX43" fmla="*/ 2009250 w 2570703"/>
              <a:gd name="connsiteY43" fmla="*/ 2338394 h 3262729"/>
              <a:gd name="connsiteX44" fmla="*/ 2028300 w 2570703"/>
              <a:gd name="connsiteY44" fmla="*/ 2421738 h 3262729"/>
              <a:gd name="connsiteX45" fmla="*/ 2018775 w 2570703"/>
              <a:gd name="connsiteY45" fmla="*/ 2578900 h 3262729"/>
              <a:gd name="connsiteX46" fmla="*/ 1999725 w 2570703"/>
              <a:gd name="connsiteY46" fmla="*/ 2771781 h 3262729"/>
              <a:gd name="connsiteX47" fmla="*/ 1973532 w 2570703"/>
              <a:gd name="connsiteY47" fmla="*/ 2900369 h 3262729"/>
              <a:gd name="connsiteX48" fmla="*/ 1935432 w 2570703"/>
              <a:gd name="connsiteY48" fmla="*/ 2950375 h 3262729"/>
              <a:gd name="connsiteX49" fmla="*/ 1883044 w 2570703"/>
              <a:gd name="connsiteY49" fmla="*/ 2957519 h 3262729"/>
              <a:gd name="connsiteX50" fmla="*/ 1830657 w 2570703"/>
              <a:gd name="connsiteY50" fmla="*/ 2964662 h 3262729"/>
              <a:gd name="connsiteX51" fmla="*/ 1816369 w 2570703"/>
              <a:gd name="connsiteY51" fmla="*/ 3005144 h 3262729"/>
              <a:gd name="connsiteX52" fmla="*/ 1833038 w 2570703"/>
              <a:gd name="connsiteY52" fmla="*/ 3043244 h 3262729"/>
              <a:gd name="connsiteX53" fmla="*/ 1875900 w 2570703"/>
              <a:gd name="connsiteY53" fmla="*/ 3062294 h 3262729"/>
              <a:gd name="connsiteX54" fmla="*/ 1978294 w 2570703"/>
              <a:gd name="connsiteY54" fmla="*/ 3052769 h 3262729"/>
              <a:gd name="connsiteX55" fmla="*/ 2040207 w 2570703"/>
              <a:gd name="connsiteY55" fmla="*/ 3005144 h 3262729"/>
              <a:gd name="connsiteX56" fmla="*/ 2078307 w 2570703"/>
              <a:gd name="connsiteY56" fmla="*/ 2933706 h 3262729"/>
              <a:gd name="connsiteX57" fmla="*/ 2104500 w 2570703"/>
              <a:gd name="connsiteY57" fmla="*/ 2776544 h 3262729"/>
              <a:gd name="connsiteX58" fmla="*/ 2125932 w 2570703"/>
              <a:gd name="connsiteY58" fmla="*/ 2578900 h 3262729"/>
              <a:gd name="connsiteX59" fmla="*/ 2135457 w 2570703"/>
              <a:gd name="connsiteY59" fmla="*/ 2428881 h 3262729"/>
              <a:gd name="connsiteX60" fmla="*/ 2130694 w 2570703"/>
              <a:gd name="connsiteY60" fmla="*/ 2362206 h 3262729"/>
              <a:gd name="connsiteX61" fmla="*/ 2092594 w 2570703"/>
              <a:gd name="connsiteY61" fmla="*/ 2269338 h 3262729"/>
              <a:gd name="connsiteX62" fmla="*/ 2021157 w 2570703"/>
              <a:gd name="connsiteY62" fmla="*/ 2185994 h 3262729"/>
              <a:gd name="connsiteX63" fmla="*/ 1956863 w 2570703"/>
              <a:gd name="connsiteY63" fmla="*/ 2145513 h 3262729"/>
              <a:gd name="connsiteX64" fmla="*/ 1964007 w 2570703"/>
              <a:gd name="connsiteY64" fmla="*/ 2083600 h 3262729"/>
              <a:gd name="connsiteX65" fmla="*/ 1975913 w 2570703"/>
              <a:gd name="connsiteY65" fmla="*/ 1947869 h 3262729"/>
              <a:gd name="connsiteX66" fmla="*/ 1971299 w 2570703"/>
              <a:gd name="connsiteY66" fmla="*/ 1880003 h 3262729"/>
              <a:gd name="connsiteX67" fmla="*/ 1963424 w 2570703"/>
              <a:gd name="connsiteY67" fmla="*/ 1828636 h 3262729"/>
              <a:gd name="connsiteX68" fmla="*/ 1972657 w 2570703"/>
              <a:gd name="connsiteY68" fmla="*/ 1831523 h 3262729"/>
              <a:gd name="connsiteX69" fmla="*/ 2228326 w 2570703"/>
              <a:gd name="connsiteY69" fmla="*/ 1924056 h 3262729"/>
              <a:gd name="connsiteX70" fmla="*/ 2395013 w 2570703"/>
              <a:gd name="connsiteY70" fmla="*/ 2066931 h 3262729"/>
              <a:gd name="connsiteX71" fmla="*/ 2478357 w 2570703"/>
              <a:gd name="connsiteY71" fmla="*/ 2340775 h 3262729"/>
              <a:gd name="connsiteX72" fmla="*/ 2556938 w 2570703"/>
              <a:gd name="connsiteY72" fmla="*/ 2907513 h 3262729"/>
              <a:gd name="connsiteX73" fmla="*/ 2568844 w 2570703"/>
              <a:gd name="connsiteY73" fmla="*/ 3174212 h 3262729"/>
              <a:gd name="connsiteX74" fmla="*/ 2489315 w 2570703"/>
              <a:gd name="connsiteY74" fmla="*/ 3255808 h 3262729"/>
              <a:gd name="connsiteX75" fmla="*/ 2456271 w 2570703"/>
              <a:gd name="connsiteY75" fmla="*/ 3262729 h 3262729"/>
              <a:gd name="connsiteX76" fmla="*/ 114432 w 2570703"/>
              <a:gd name="connsiteY76" fmla="*/ 3262729 h 3262729"/>
              <a:gd name="connsiteX77" fmla="*/ 81388 w 2570703"/>
              <a:gd name="connsiteY77" fmla="*/ 3255808 h 3262729"/>
              <a:gd name="connsiteX78" fmla="*/ 1859 w 2570703"/>
              <a:gd name="connsiteY78" fmla="*/ 3174212 h 3262729"/>
              <a:gd name="connsiteX79" fmla="*/ 13765 w 2570703"/>
              <a:gd name="connsiteY79" fmla="*/ 2907513 h 3262729"/>
              <a:gd name="connsiteX80" fmla="*/ 92346 w 2570703"/>
              <a:gd name="connsiteY80" fmla="*/ 2340775 h 3262729"/>
              <a:gd name="connsiteX81" fmla="*/ 175690 w 2570703"/>
              <a:gd name="connsiteY81" fmla="*/ 2066931 h 3262729"/>
              <a:gd name="connsiteX82" fmla="*/ 342377 w 2570703"/>
              <a:gd name="connsiteY82" fmla="*/ 1924056 h 3262729"/>
              <a:gd name="connsiteX83" fmla="*/ 598045 w 2570703"/>
              <a:gd name="connsiteY83" fmla="*/ 1831523 h 3262729"/>
              <a:gd name="connsiteX84" fmla="*/ 649803 w 2570703"/>
              <a:gd name="connsiteY84" fmla="*/ 1815340 h 3262729"/>
              <a:gd name="connsiteX85" fmla="*/ 644794 w 2570703"/>
              <a:gd name="connsiteY85" fmla="*/ 1831188 h 3262729"/>
              <a:gd name="connsiteX86" fmla="*/ 611457 w 2570703"/>
              <a:gd name="connsiteY86" fmla="*/ 1955013 h 3262729"/>
              <a:gd name="connsiteX87" fmla="*/ 590025 w 2570703"/>
              <a:gd name="connsiteY87" fmla="*/ 2088363 h 3262729"/>
              <a:gd name="connsiteX88" fmla="*/ 585263 w 2570703"/>
              <a:gd name="connsiteY88" fmla="*/ 2243144 h 3262729"/>
              <a:gd name="connsiteX89" fmla="*/ 616220 w 2570703"/>
              <a:gd name="connsiteY89" fmla="*/ 2507463 h 3262729"/>
              <a:gd name="connsiteX90" fmla="*/ 679676 w 2570703"/>
              <a:gd name="connsiteY90" fmla="*/ 2748787 h 3262729"/>
              <a:gd name="connsiteX91" fmla="*/ 685880 w 2570703"/>
              <a:gd name="connsiteY91" fmla="*/ 2767847 h 3262729"/>
              <a:gd name="connsiteX92" fmla="*/ 684591 w 2570703"/>
              <a:gd name="connsiteY92" fmla="*/ 2768717 h 3262729"/>
              <a:gd name="connsiteX93" fmla="*/ 642414 w 2570703"/>
              <a:gd name="connsiteY93" fmla="*/ 2870540 h 3262729"/>
              <a:gd name="connsiteX94" fmla="*/ 786414 w 2570703"/>
              <a:gd name="connsiteY94" fmla="*/ 3014540 h 3262729"/>
              <a:gd name="connsiteX95" fmla="*/ 930414 w 2570703"/>
              <a:gd name="connsiteY95" fmla="*/ 2870540 h 3262729"/>
              <a:gd name="connsiteX96" fmla="*/ 786414 w 2570703"/>
              <a:gd name="connsiteY96" fmla="*/ 2726540 h 3262729"/>
              <a:gd name="connsiteX97" fmla="*/ 778032 w 2570703"/>
              <a:gd name="connsiteY97" fmla="*/ 2728233 h 3262729"/>
              <a:gd name="connsiteX98" fmla="*/ 751950 w 2570703"/>
              <a:gd name="connsiteY98" fmla="*/ 2664625 h 3262729"/>
              <a:gd name="connsiteX99" fmla="*/ 709088 w 2570703"/>
              <a:gd name="connsiteY99" fmla="*/ 2481269 h 3262729"/>
              <a:gd name="connsiteX100" fmla="*/ 685275 w 2570703"/>
              <a:gd name="connsiteY100" fmla="*/ 2266957 h 3262729"/>
              <a:gd name="connsiteX101" fmla="*/ 697182 w 2570703"/>
              <a:gd name="connsiteY101" fmla="*/ 2043119 h 3262729"/>
              <a:gd name="connsiteX102" fmla="*/ 749979 w 2570703"/>
              <a:gd name="connsiteY102" fmla="*/ 1829309 h 3262729"/>
              <a:gd name="connsiteX103" fmla="*/ 772616 w 2570703"/>
              <a:gd name="connsiteY103" fmla="*/ 1775847 h 3262729"/>
              <a:gd name="connsiteX104" fmla="*/ 823538 w 2570703"/>
              <a:gd name="connsiteY104" fmla="*/ 1759304 h 3262729"/>
              <a:gd name="connsiteX105" fmla="*/ 899765 w 2570703"/>
              <a:gd name="connsiteY105" fmla="*/ 1739815 h 3262729"/>
              <a:gd name="connsiteX106" fmla="*/ 1392210 w 2570703"/>
              <a:gd name="connsiteY106" fmla="*/ 751 h 3262729"/>
              <a:gd name="connsiteX107" fmla="*/ 1486120 w 2570703"/>
              <a:gd name="connsiteY107" fmla="*/ 9531 h 3262729"/>
              <a:gd name="connsiteX108" fmla="*/ 1607564 w 2570703"/>
              <a:gd name="connsiteY108" fmla="*/ 54775 h 3262729"/>
              <a:gd name="connsiteX109" fmla="*/ 1686145 w 2570703"/>
              <a:gd name="connsiteY109" fmla="*/ 119069 h 3262729"/>
              <a:gd name="connsiteX110" fmla="*/ 1714720 w 2570703"/>
              <a:gd name="connsiteY110" fmla="*/ 183363 h 3262729"/>
              <a:gd name="connsiteX111" fmla="*/ 1814733 w 2570703"/>
              <a:gd name="connsiteY111" fmla="*/ 240513 h 3262729"/>
              <a:gd name="connsiteX112" fmla="*/ 1893314 w 2570703"/>
              <a:gd name="connsiteY112" fmla="*/ 354813 h 3262729"/>
              <a:gd name="connsiteX113" fmla="*/ 1929033 w 2570703"/>
              <a:gd name="connsiteY113" fmla="*/ 519119 h 3262729"/>
              <a:gd name="connsiteX114" fmla="*/ 1925142 w 2570703"/>
              <a:gd name="connsiteY114" fmla="*/ 590291 h 3262729"/>
              <a:gd name="connsiteX115" fmla="*/ 1925166 w 2570703"/>
              <a:gd name="connsiteY115" fmla="*/ 590556 h 3262729"/>
              <a:gd name="connsiteX116" fmla="*/ 1925031 w 2570703"/>
              <a:gd name="connsiteY116" fmla="*/ 592309 h 3262729"/>
              <a:gd name="connsiteX117" fmla="*/ 1924476 w 2570703"/>
              <a:gd name="connsiteY117" fmla="*/ 602463 h 3262729"/>
              <a:gd name="connsiteX118" fmla="*/ 1924251 w 2570703"/>
              <a:gd name="connsiteY118" fmla="*/ 602463 h 3262729"/>
              <a:gd name="connsiteX119" fmla="*/ 1920441 w 2570703"/>
              <a:gd name="connsiteY119" fmla="*/ 652003 h 3262729"/>
              <a:gd name="connsiteX120" fmla="*/ 1894210 w 2570703"/>
              <a:gd name="connsiteY120" fmla="*/ 826300 h 3262729"/>
              <a:gd name="connsiteX121" fmla="*/ 1920403 w 2570703"/>
              <a:gd name="connsiteY121" fmla="*/ 826300 h 3262729"/>
              <a:gd name="connsiteX122" fmla="*/ 1953741 w 2570703"/>
              <a:gd name="connsiteY122" fmla="*/ 847731 h 3262729"/>
              <a:gd name="connsiteX123" fmla="*/ 1968029 w 2570703"/>
              <a:gd name="connsiteY123" fmla="*/ 923931 h 3262729"/>
              <a:gd name="connsiteX124" fmla="*/ 1944216 w 2570703"/>
              <a:gd name="connsiteY124" fmla="*/ 1002513 h 3262729"/>
              <a:gd name="connsiteX125" fmla="*/ 1891829 w 2570703"/>
              <a:gd name="connsiteY125" fmla="*/ 1085856 h 3262729"/>
              <a:gd name="connsiteX126" fmla="*/ 1801341 w 2570703"/>
              <a:gd name="connsiteY126" fmla="*/ 1123957 h 3262729"/>
              <a:gd name="connsiteX127" fmla="*/ 1777529 w 2570703"/>
              <a:gd name="connsiteY127" fmla="*/ 1176344 h 3262729"/>
              <a:gd name="connsiteX128" fmla="*/ 1734666 w 2570703"/>
              <a:gd name="connsiteY128" fmla="*/ 1262069 h 3262729"/>
              <a:gd name="connsiteX129" fmla="*/ 1627510 w 2570703"/>
              <a:gd name="connsiteY129" fmla="*/ 1428756 h 3262729"/>
              <a:gd name="connsiteX130" fmla="*/ 1491779 w 2570703"/>
              <a:gd name="connsiteY130" fmla="*/ 1550200 h 3262729"/>
              <a:gd name="connsiteX131" fmla="*/ 1363191 w 2570703"/>
              <a:gd name="connsiteY131" fmla="*/ 1609731 h 3262729"/>
              <a:gd name="connsiteX132" fmla="*/ 1305884 w 2570703"/>
              <a:gd name="connsiteY132" fmla="*/ 1615857 h 3262729"/>
              <a:gd name="connsiteX133" fmla="*/ 1305884 w 2570703"/>
              <a:gd name="connsiteY133" fmla="*/ 1616430 h 3262729"/>
              <a:gd name="connsiteX134" fmla="*/ 1260165 w 2570703"/>
              <a:gd name="connsiteY134" fmla="*/ 1616430 h 3262729"/>
              <a:gd name="connsiteX135" fmla="*/ 1260165 w 2570703"/>
              <a:gd name="connsiteY135" fmla="*/ 1615359 h 3262729"/>
              <a:gd name="connsiteX136" fmla="*/ 1207514 w 2570703"/>
              <a:gd name="connsiteY136" fmla="*/ 1609731 h 3262729"/>
              <a:gd name="connsiteX137" fmla="*/ 1078926 w 2570703"/>
              <a:gd name="connsiteY137" fmla="*/ 1550200 h 3262729"/>
              <a:gd name="connsiteX138" fmla="*/ 943195 w 2570703"/>
              <a:gd name="connsiteY138" fmla="*/ 1428756 h 3262729"/>
              <a:gd name="connsiteX139" fmla="*/ 836039 w 2570703"/>
              <a:gd name="connsiteY139" fmla="*/ 1262069 h 3262729"/>
              <a:gd name="connsiteX140" fmla="*/ 793176 w 2570703"/>
              <a:gd name="connsiteY140" fmla="*/ 1176344 h 3262729"/>
              <a:gd name="connsiteX141" fmla="*/ 769364 w 2570703"/>
              <a:gd name="connsiteY141" fmla="*/ 1123957 h 3262729"/>
              <a:gd name="connsiteX142" fmla="*/ 678876 w 2570703"/>
              <a:gd name="connsiteY142" fmla="*/ 1085856 h 3262729"/>
              <a:gd name="connsiteX143" fmla="*/ 626489 w 2570703"/>
              <a:gd name="connsiteY143" fmla="*/ 1002513 h 3262729"/>
              <a:gd name="connsiteX144" fmla="*/ 602676 w 2570703"/>
              <a:gd name="connsiteY144" fmla="*/ 923931 h 3262729"/>
              <a:gd name="connsiteX145" fmla="*/ 616964 w 2570703"/>
              <a:gd name="connsiteY145" fmla="*/ 847731 h 3262729"/>
              <a:gd name="connsiteX146" fmla="*/ 650302 w 2570703"/>
              <a:gd name="connsiteY146" fmla="*/ 826300 h 3262729"/>
              <a:gd name="connsiteX147" fmla="*/ 676495 w 2570703"/>
              <a:gd name="connsiteY147" fmla="*/ 826300 h 3262729"/>
              <a:gd name="connsiteX148" fmla="*/ 645539 w 2570703"/>
              <a:gd name="connsiteY148" fmla="*/ 590556 h 3262729"/>
              <a:gd name="connsiteX149" fmla="*/ 676495 w 2570703"/>
              <a:gd name="connsiteY149" fmla="*/ 397675 h 3262729"/>
              <a:gd name="connsiteX150" fmla="*/ 740789 w 2570703"/>
              <a:gd name="connsiteY150" fmla="*/ 269088 h 3262729"/>
              <a:gd name="connsiteX151" fmla="*/ 888426 w 2570703"/>
              <a:gd name="connsiteY151" fmla="*/ 140500 h 3262729"/>
              <a:gd name="connsiteX152" fmla="*/ 1088451 w 2570703"/>
              <a:gd name="connsiteY152" fmla="*/ 40488 h 3262729"/>
              <a:gd name="connsiteX153" fmla="*/ 1288476 w 2570703"/>
              <a:gd name="connsiteY153" fmla="*/ 2388 h 3262729"/>
              <a:gd name="connsiteX154" fmla="*/ 1392210 w 2570703"/>
              <a:gd name="connsiteY154" fmla="*/ 751 h 326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2570703" h="3262729">
                <a:moveTo>
                  <a:pt x="899765" y="1739815"/>
                </a:moveTo>
                <a:lnTo>
                  <a:pt x="908097" y="1771116"/>
                </a:lnTo>
                <a:cubicBezTo>
                  <a:pt x="918956" y="1802636"/>
                  <a:pt x="931433" y="1834362"/>
                  <a:pt x="942347" y="1864524"/>
                </a:cubicBezTo>
                <a:cubicBezTo>
                  <a:pt x="986004" y="1985174"/>
                  <a:pt x="1074507" y="2168927"/>
                  <a:pt x="1130466" y="2264574"/>
                </a:cubicBezTo>
                <a:lnTo>
                  <a:pt x="1162205" y="2315380"/>
                </a:lnTo>
                <a:lnTo>
                  <a:pt x="1206411" y="2039894"/>
                </a:lnTo>
                <a:lnTo>
                  <a:pt x="1177352" y="1951557"/>
                </a:lnTo>
                <a:lnTo>
                  <a:pt x="1285352" y="1874053"/>
                </a:lnTo>
                <a:lnTo>
                  <a:pt x="1393352" y="1951557"/>
                </a:lnTo>
                <a:lnTo>
                  <a:pt x="1364295" y="2039890"/>
                </a:lnTo>
                <a:lnTo>
                  <a:pt x="1408500" y="2315378"/>
                </a:lnTo>
                <a:lnTo>
                  <a:pt x="1440238" y="2264574"/>
                </a:lnTo>
                <a:cubicBezTo>
                  <a:pt x="1496197" y="2168927"/>
                  <a:pt x="1584700" y="1985174"/>
                  <a:pt x="1628357" y="1864524"/>
                </a:cubicBezTo>
                <a:cubicBezTo>
                  <a:pt x="1639271" y="1834362"/>
                  <a:pt x="1651748" y="1802636"/>
                  <a:pt x="1662606" y="1771116"/>
                </a:cubicBezTo>
                <a:lnTo>
                  <a:pt x="1670938" y="1739815"/>
                </a:lnTo>
                <a:lnTo>
                  <a:pt x="1747164" y="1759304"/>
                </a:lnTo>
                <a:lnTo>
                  <a:pt x="1849425" y="1792525"/>
                </a:lnTo>
                <a:lnTo>
                  <a:pt x="1854469" y="1802613"/>
                </a:lnTo>
                <a:cubicBezTo>
                  <a:pt x="1861216" y="1830791"/>
                  <a:pt x="1868757" y="1854604"/>
                  <a:pt x="1868757" y="1900244"/>
                </a:cubicBezTo>
                <a:cubicBezTo>
                  <a:pt x="1868757" y="1945884"/>
                  <a:pt x="1859232" y="2039150"/>
                  <a:pt x="1854469" y="2076456"/>
                </a:cubicBezTo>
                <a:lnTo>
                  <a:pt x="1840181" y="2124081"/>
                </a:lnTo>
                <a:cubicBezTo>
                  <a:pt x="1821925" y="2133209"/>
                  <a:pt x="1779063" y="2120906"/>
                  <a:pt x="1744932" y="2131225"/>
                </a:cubicBezTo>
                <a:cubicBezTo>
                  <a:pt x="1710801" y="2141544"/>
                  <a:pt x="1669128" y="2155435"/>
                  <a:pt x="1635394" y="2185994"/>
                </a:cubicBezTo>
                <a:cubicBezTo>
                  <a:pt x="1601660" y="2216553"/>
                  <a:pt x="1567925" y="2264575"/>
                  <a:pt x="1542525" y="2314581"/>
                </a:cubicBezTo>
                <a:cubicBezTo>
                  <a:pt x="1517125" y="2364587"/>
                  <a:pt x="1504425" y="2425309"/>
                  <a:pt x="1482994" y="2486031"/>
                </a:cubicBezTo>
                <a:cubicBezTo>
                  <a:pt x="1461563" y="2546753"/>
                  <a:pt x="1429416" y="2626129"/>
                  <a:pt x="1413938" y="2678913"/>
                </a:cubicBezTo>
                <a:cubicBezTo>
                  <a:pt x="1398460" y="2731697"/>
                  <a:pt x="1391316" y="2766226"/>
                  <a:pt x="1390125" y="2802738"/>
                </a:cubicBezTo>
                <a:cubicBezTo>
                  <a:pt x="1388934" y="2839250"/>
                  <a:pt x="1392506" y="2871001"/>
                  <a:pt x="1406794" y="2897988"/>
                </a:cubicBezTo>
                <a:cubicBezTo>
                  <a:pt x="1421081" y="2924976"/>
                  <a:pt x="1453625" y="2950375"/>
                  <a:pt x="1475850" y="2964663"/>
                </a:cubicBezTo>
                <a:cubicBezTo>
                  <a:pt x="1498075" y="2978951"/>
                  <a:pt x="1521888" y="2981729"/>
                  <a:pt x="1540144" y="2983713"/>
                </a:cubicBezTo>
                <a:cubicBezTo>
                  <a:pt x="1558400" y="2985697"/>
                  <a:pt x="1575466" y="2983713"/>
                  <a:pt x="1585388" y="2976569"/>
                </a:cubicBezTo>
                <a:cubicBezTo>
                  <a:pt x="1595310" y="2969425"/>
                  <a:pt x="1599278" y="2953550"/>
                  <a:pt x="1599675" y="2940850"/>
                </a:cubicBezTo>
                <a:cubicBezTo>
                  <a:pt x="1600072" y="2928150"/>
                  <a:pt x="1595310" y="2910291"/>
                  <a:pt x="1587769" y="2900369"/>
                </a:cubicBezTo>
                <a:cubicBezTo>
                  <a:pt x="1580228" y="2890447"/>
                  <a:pt x="1566338" y="2888066"/>
                  <a:pt x="1554432" y="2881319"/>
                </a:cubicBezTo>
                <a:cubicBezTo>
                  <a:pt x="1542526" y="2874572"/>
                  <a:pt x="1525460" y="2870207"/>
                  <a:pt x="1516332" y="2859888"/>
                </a:cubicBezTo>
                <a:cubicBezTo>
                  <a:pt x="1507204" y="2849569"/>
                  <a:pt x="1501647" y="2838059"/>
                  <a:pt x="1499663" y="2819406"/>
                </a:cubicBezTo>
                <a:cubicBezTo>
                  <a:pt x="1497678" y="2800753"/>
                  <a:pt x="1490138" y="2799959"/>
                  <a:pt x="1504425" y="2747969"/>
                </a:cubicBezTo>
                <a:cubicBezTo>
                  <a:pt x="1518712" y="2695979"/>
                  <a:pt x="1560782" y="2576916"/>
                  <a:pt x="1585388" y="2507463"/>
                </a:cubicBezTo>
                <a:cubicBezTo>
                  <a:pt x="1609994" y="2438010"/>
                  <a:pt x="1628251" y="2372922"/>
                  <a:pt x="1652063" y="2331250"/>
                </a:cubicBezTo>
                <a:cubicBezTo>
                  <a:pt x="1675875" y="2289578"/>
                  <a:pt x="1703657" y="2274497"/>
                  <a:pt x="1728263" y="2257431"/>
                </a:cubicBezTo>
                <a:cubicBezTo>
                  <a:pt x="1752869" y="2240365"/>
                  <a:pt x="1775888" y="2233221"/>
                  <a:pt x="1799700" y="2228856"/>
                </a:cubicBezTo>
                <a:cubicBezTo>
                  <a:pt x="1823512" y="2224491"/>
                  <a:pt x="1845341" y="2224888"/>
                  <a:pt x="1871138" y="2231238"/>
                </a:cubicBezTo>
                <a:cubicBezTo>
                  <a:pt x="1896935" y="2237588"/>
                  <a:pt x="1931463" y="2249097"/>
                  <a:pt x="1954482" y="2266956"/>
                </a:cubicBezTo>
                <a:cubicBezTo>
                  <a:pt x="1977501" y="2284815"/>
                  <a:pt x="1996947" y="2312597"/>
                  <a:pt x="2009250" y="2338394"/>
                </a:cubicBezTo>
                <a:cubicBezTo>
                  <a:pt x="2021553" y="2364191"/>
                  <a:pt x="2026713" y="2381654"/>
                  <a:pt x="2028300" y="2421738"/>
                </a:cubicBezTo>
                <a:cubicBezTo>
                  <a:pt x="2029888" y="2461822"/>
                  <a:pt x="2023537" y="2520560"/>
                  <a:pt x="2018775" y="2578900"/>
                </a:cubicBezTo>
                <a:cubicBezTo>
                  <a:pt x="2014013" y="2637240"/>
                  <a:pt x="2007265" y="2718203"/>
                  <a:pt x="1999725" y="2771781"/>
                </a:cubicBezTo>
                <a:cubicBezTo>
                  <a:pt x="1992185" y="2825359"/>
                  <a:pt x="1984248" y="2870603"/>
                  <a:pt x="1973532" y="2900369"/>
                </a:cubicBezTo>
                <a:cubicBezTo>
                  <a:pt x="1962816" y="2930135"/>
                  <a:pt x="1950513" y="2940850"/>
                  <a:pt x="1935432" y="2950375"/>
                </a:cubicBezTo>
                <a:cubicBezTo>
                  <a:pt x="1920351" y="2959900"/>
                  <a:pt x="1900506" y="2955138"/>
                  <a:pt x="1883044" y="2957519"/>
                </a:cubicBezTo>
                <a:cubicBezTo>
                  <a:pt x="1865582" y="2959900"/>
                  <a:pt x="1841770" y="2956725"/>
                  <a:pt x="1830657" y="2964662"/>
                </a:cubicBezTo>
                <a:cubicBezTo>
                  <a:pt x="1819545" y="2972600"/>
                  <a:pt x="1815972" y="2992047"/>
                  <a:pt x="1816369" y="3005144"/>
                </a:cubicBezTo>
                <a:cubicBezTo>
                  <a:pt x="1816766" y="3018241"/>
                  <a:pt x="1823116" y="3033719"/>
                  <a:pt x="1833038" y="3043244"/>
                </a:cubicBezTo>
                <a:cubicBezTo>
                  <a:pt x="1842960" y="3052769"/>
                  <a:pt x="1851691" y="3060707"/>
                  <a:pt x="1875900" y="3062294"/>
                </a:cubicBezTo>
                <a:cubicBezTo>
                  <a:pt x="1900109" y="3063881"/>
                  <a:pt x="1950910" y="3062294"/>
                  <a:pt x="1978294" y="3052769"/>
                </a:cubicBezTo>
                <a:cubicBezTo>
                  <a:pt x="2005678" y="3043244"/>
                  <a:pt x="2023538" y="3024988"/>
                  <a:pt x="2040207" y="3005144"/>
                </a:cubicBezTo>
                <a:cubicBezTo>
                  <a:pt x="2056876" y="2985300"/>
                  <a:pt x="2067592" y="2971806"/>
                  <a:pt x="2078307" y="2933706"/>
                </a:cubicBezTo>
                <a:cubicBezTo>
                  <a:pt x="2089022" y="2895606"/>
                  <a:pt x="2096562" y="2835678"/>
                  <a:pt x="2104500" y="2776544"/>
                </a:cubicBezTo>
                <a:cubicBezTo>
                  <a:pt x="2112438" y="2717410"/>
                  <a:pt x="2120773" y="2636844"/>
                  <a:pt x="2125932" y="2578900"/>
                </a:cubicBezTo>
                <a:cubicBezTo>
                  <a:pt x="2131092" y="2520956"/>
                  <a:pt x="2134663" y="2464997"/>
                  <a:pt x="2135457" y="2428881"/>
                </a:cubicBezTo>
                <a:cubicBezTo>
                  <a:pt x="2136251" y="2392765"/>
                  <a:pt x="2137838" y="2388797"/>
                  <a:pt x="2130694" y="2362206"/>
                </a:cubicBezTo>
                <a:cubicBezTo>
                  <a:pt x="2123550" y="2335616"/>
                  <a:pt x="2110850" y="2298707"/>
                  <a:pt x="2092594" y="2269338"/>
                </a:cubicBezTo>
                <a:cubicBezTo>
                  <a:pt x="2074338" y="2239969"/>
                  <a:pt x="2043779" y="2206631"/>
                  <a:pt x="2021157" y="2185994"/>
                </a:cubicBezTo>
                <a:cubicBezTo>
                  <a:pt x="1998535" y="2165357"/>
                  <a:pt x="1966388" y="2162579"/>
                  <a:pt x="1956863" y="2145513"/>
                </a:cubicBezTo>
                <a:lnTo>
                  <a:pt x="1964007" y="2083600"/>
                </a:lnTo>
                <a:cubicBezTo>
                  <a:pt x="1967182" y="2050659"/>
                  <a:pt x="1976310" y="1992319"/>
                  <a:pt x="1975913" y="1947869"/>
                </a:cubicBezTo>
                <a:cubicBezTo>
                  <a:pt x="1975714" y="1925644"/>
                  <a:pt x="1973928" y="1902427"/>
                  <a:pt x="1971299" y="1880003"/>
                </a:cubicBezTo>
                <a:lnTo>
                  <a:pt x="1963424" y="1828636"/>
                </a:lnTo>
                <a:lnTo>
                  <a:pt x="1972657" y="1831523"/>
                </a:lnTo>
                <a:cubicBezTo>
                  <a:pt x="2063126" y="1859465"/>
                  <a:pt x="2164925" y="1891314"/>
                  <a:pt x="2228326" y="1924056"/>
                </a:cubicBezTo>
                <a:cubicBezTo>
                  <a:pt x="2312860" y="1967712"/>
                  <a:pt x="2353341" y="1997478"/>
                  <a:pt x="2395013" y="2066931"/>
                </a:cubicBezTo>
                <a:cubicBezTo>
                  <a:pt x="2436685" y="2136384"/>
                  <a:pt x="2451369" y="2200678"/>
                  <a:pt x="2478357" y="2340775"/>
                </a:cubicBezTo>
                <a:cubicBezTo>
                  <a:pt x="2505345" y="2480872"/>
                  <a:pt x="2541857" y="2768607"/>
                  <a:pt x="2556938" y="2907513"/>
                </a:cubicBezTo>
                <a:cubicBezTo>
                  <a:pt x="2572019" y="3046419"/>
                  <a:pt x="2572416" y="3107140"/>
                  <a:pt x="2568844" y="3174212"/>
                </a:cubicBezTo>
                <a:cubicBezTo>
                  <a:pt x="2566165" y="3224516"/>
                  <a:pt x="2537144" y="3243343"/>
                  <a:pt x="2489315" y="3255808"/>
                </a:cubicBezTo>
                <a:lnTo>
                  <a:pt x="2456271" y="3262729"/>
                </a:lnTo>
                <a:lnTo>
                  <a:pt x="114432" y="3262729"/>
                </a:lnTo>
                <a:lnTo>
                  <a:pt x="81388" y="3255808"/>
                </a:lnTo>
                <a:cubicBezTo>
                  <a:pt x="33559" y="3243343"/>
                  <a:pt x="4538" y="3224516"/>
                  <a:pt x="1859" y="3174212"/>
                </a:cubicBezTo>
                <a:cubicBezTo>
                  <a:pt x="-1713" y="3107140"/>
                  <a:pt x="-1316" y="3046419"/>
                  <a:pt x="13765" y="2907513"/>
                </a:cubicBezTo>
                <a:cubicBezTo>
                  <a:pt x="28846" y="2768607"/>
                  <a:pt x="65358" y="2480872"/>
                  <a:pt x="92346" y="2340775"/>
                </a:cubicBezTo>
                <a:cubicBezTo>
                  <a:pt x="119334" y="2200678"/>
                  <a:pt x="134018" y="2136384"/>
                  <a:pt x="175690" y="2066931"/>
                </a:cubicBezTo>
                <a:cubicBezTo>
                  <a:pt x="217362" y="1997478"/>
                  <a:pt x="257843" y="1967712"/>
                  <a:pt x="342377" y="1924056"/>
                </a:cubicBezTo>
                <a:cubicBezTo>
                  <a:pt x="405777" y="1891314"/>
                  <a:pt x="507576" y="1859465"/>
                  <a:pt x="598045" y="1831523"/>
                </a:cubicBezTo>
                <a:lnTo>
                  <a:pt x="649803" y="1815340"/>
                </a:lnTo>
                <a:lnTo>
                  <a:pt x="644794" y="1831188"/>
                </a:lnTo>
                <a:cubicBezTo>
                  <a:pt x="632491" y="1867304"/>
                  <a:pt x="620585" y="1912151"/>
                  <a:pt x="611457" y="1955013"/>
                </a:cubicBezTo>
                <a:cubicBezTo>
                  <a:pt x="602329" y="1997875"/>
                  <a:pt x="594391" y="2040341"/>
                  <a:pt x="590025" y="2088363"/>
                </a:cubicBezTo>
                <a:cubicBezTo>
                  <a:pt x="585659" y="2136385"/>
                  <a:pt x="580897" y="2173294"/>
                  <a:pt x="585263" y="2243144"/>
                </a:cubicBezTo>
                <a:cubicBezTo>
                  <a:pt x="589629" y="2312994"/>
                  <a:pt x="597170" y="2413007"/>
                  <a:pt x="616220" y="2507463"/>
                </a:cubicBezTo>
                <a:cubicBezTo>
                  <a:pt x="630507" y="2578305"/>
                  <a:pt x="657519" y="2676829"/>
                  <a:pt x="679676" y="2748787"/>
                </a:cubicBezTo>
                <a:lnTo>
                  <a:pt x="685880" y="2767847"/>
                </a:lnTo>
                <a:lnTo>
                  <a:pt x="684591" y="2768717"/>
                </a:lnTo>
                <a:cubicBezTo>
                  <a:pt x="658532" y="2794776"/>
                  <a:pt x="642414" y="2830776"/>
                  <a:pt x="642414" y="2870540"/>
                </a:cubicBezTo>
                <a:cubicBezTo>
                  <a:pt x="642414" y="2950069"/>
                  <a:pt x="706885" y="3014540"/>
                  <a:pt x="786414" y="3014540"/>
                </a:cubicBezTo>
                <a:cubicBezTo>
                  <a:pt x="865943" y="3014540"/>
                  <a:pt x="930414" y="2950069"/>
                  <a:pt x="930414" y="2870540"/>
                </a:cubicBezTo>
                <a:cubicBezTo>
                  <a:pt x="930414" y="2791011"/>
                  <a:pt x="865943" y="2726540"/>
                  <a:pt x="786414" y="2726540"/>
                </a:cubicBezTo>
                <a:lnTo>
                  <a:pt x="778032" y="2728233"/>
                </a:lnTo>
                <a:lnTo>
                  <a:pt x="751950" y="2664625"/>
                </a:lnTo>
                <a:cubicBezTo>
                  <a:pt x="736075" y="2612634"/>
                  <a:pt x="720200" y="2547547"/>
                  <a:pt x="709088" y="2481269"/>
                </a:cubicBezTo>
                <a:cubicBezTo>
                  <a:pt x="697976" y="2414991"/>
                  <a:pt x="687259" y="2339982"/>
                  <a:pt x="685275" y="2266957"/>
                </a:cubicBezTo>
                <a:cubicBezTo>
                  <a:pt x="683291" y="2193932"/>
                  <a:pt x="682498" y="2125272"/>
                  <a:pt x="697182" y="2043119"/>
                </a:cubicBezTo>
                <a:cubicBezTo>
                  <a:pt x="708195" y="1981504"/>
                  <a:pt x="727468" y="1893993"/>
                  <a:pt x="749979" y="1829309"/>
                </a:cubicBezTo>
                <a:lnTo>
                  <a:pt x="772616" y="1775847"/>
                </a:lnTo>
                <a:lnTo>
                  <a:pt x="823538" y="1759304"/>
                </a:lnTo>
                <a:lnTo>
                  <a:pt x="899765" y="1739815"/>
                </a:lnTo>
                <a:close/>
                <a:moveTo>
                  <a:pt x="1392210" y="751"/>
                </a:moveTo>
                <a:cubicBezTo>
                  <a:pt x="1426688" y="2090"/>
                  <a:pt x="1459530" y="5166"/>
                  <a:pt x="1486120" y="9531"/>
                </a:cubicBezTo>
                <a:cubicBezTo>
                  <a:pt x="1539301" y="18262"/>
                  <a:pt x="1574226" y="36519"/>
                  <a:pt x="1607564" y="54775"/>
                </a:cubicBezTo>
                <a:cubicBezTo>
                  <a:pt x="1640902" y="73031"/>
                  <a:pt x="1668286" y="97638"/>
                  <a:pt x="1686145" y="119069"/>
                </a:cubicBezTo>
                <a:cubicBezTo>
                  <a:pt x="1704004" y="140500"/>
                  <a:pt x="1693289" y="163122"/>
                  <a:pt x="1714720" y="183363"/>
                </a:cubicBezTo>
                <a:cubicBezTo>
                  <a:pt x="1736151" y="203604"/>
                  <a:pt x="1784967" y="211938"/>
                  <a:pt x="1814733" y="240513"/>
                </a:cubicBezTo>
                <a:cubicBezTo>
                  <a:pt x="1844499" y="269088"/>
                  <a:pt x="1874264" y="308379"/>
                  <a:pt x="1893314" y="354813"/>
                </a:cubicBezTo>
                <a:cubicBezTo>
                  <a:pt x="1912364" y="401247"/>
                  <a:pt x="1925858" y="463954"/>
                  <a:pt x="1929033" y="519119"/>
                </a:cubicBezTo>
                <a:lnTo>
                  <a:pt x="1925142" y="590291"/>
                </a:lnTo>
                <a:cubicBezTo>
                  <a:pt x="1925150" y="590379"/>
                  <a:pt x="1925158" y="590468"/>
                  <a:pt x="1925166" y="590556"/>
                </a:cubicBezTo>
                <a:lnTo>
                  <a:pt x="1925031" y="592309"/>
                </a:lnTo>
                <a:lnTo>
                  <a:pt x="1924476" y="602463"/>
                </a:lnTo>
                <a:lnTo>
                  <a:pt x="1924251" y="602463"/>
                </a:lnTo>
                <a:lnTo>
                  <a:pt x="1920441" y="652003"/>
                </a:lnTo>
                <a:cubicBezTo>
                  <a:pt x="1911921" y="719143"/>
                  <a:pt x="1894806" y="796832"/>
                  <a:pt x="1894210" y="826300"/>
                </a:cubicBezTo>
                <a:cubicBezTo>
                  <a:pt x="1893416" y="865591"/>
                  <a:pt x="1910481" y="822728"/>
                  <a:pt x="1920403" y="826300"/>
                </a:cubicBezTo>
                <a:cubicBezTo>
                  <a:pt x="1930325" y="829872"/>
                  <a:pt x="1945803" y="831459"/>
                  <a:pt x="1953741" y="847731"/>
                </a:cubicBezTo>
                <a:cubicBezTo>
                  <a:pt x="1961679" y="864003"/>
                  <a:pt x="1969616" y="898134"/>
                  <a:pt x="1968029" y="923931"/>
                </a:cubicBezTo>
                <a:cubicBezTo>
                  <a:pt x="1966442" y="949728"/>
                  <a:pt x="1956916" y="975526"/>
                  <a:pt x="1944216" y="1002513"/>
                </a:cubicBezTo>
                <a:cubicBezTo>
                  <a:pt x="1931516" y="1029500"/>
                  <a:pt x="1915641" y="1065615"/>
                  <a:pt x="1891829" y="1085856"/>
                </a:cubicBezTo>
                <a:cubicBezTo>
                  <a:pt x="1868017" y="1106097"/>
                  <a:pt x="1820391" y="1108876"/>
                  <a:pt x="1801341" y="1123957"/>
                </a:cubicBezTo>
                <a:cubicBezTo>
                  <a:pt x="1782291" y="1139038"/>
                  <a:pt x="1788642" y="1153325"/>
                  <a:pt x="1777529" y="1176344"/>
                </a:cubicBezTo>
                <a:cubicBezTo>
                  <a:pt x="1766416" y="1199363"/>
                  <a:pt x="1759669" y="1220000"/>
                  <a:pt x="1734666" y="1262069"/>
                </a:cubicBezTo>
                <a:cubicBezTo>
                  <a:pt x="1709663" y="1304138"/>
                  <a:pt x="1669579" y="1379147"/>
                  <a:pt x="1627510" y="1428756"/>
                </a:cubicBezTo>
                <a:cubicBezTo>
                  <a:pt x="1585441" y="1478365"/>
                  <a:pt x="1535832" y="1520038"/>
                  <a:pt x="1491779" y="1550200"/>
                </a:cubicBezTo>
                <a:cubicBezTo>
                  <a:pt x="1447726" y="1580362"/>
                  <a:pt x="1404069" y="1599015"/>
                  <a:pt x="1363191" y="1609731"/>
                </a:cubicBezTo>
                <a:lnTo>
                  <a:pt x="1305884" y="1615857"/>
                </a:lnTo>
                <a:lnTo>
                  <a:pt x="1305884" y="1616430"/>
                </a:lnTo>
                <a:lnTo>
                  <a:pt x="1260165" y="1616430"/>
                </a:lnTo>
                <a:lnTo>
                  <a:pt x="1260165" y="1615359"/>
                </a:lnTo>
                <a:lnTo>
                  <a:pt x="1207514" y="1609731"/>
                </a:lnTo>
                <a:cubicBezTo>
                  <a:pt x="1166636" y="1599015"/>
                  <a:pt x="1122979" y="1580362"/>
                  <a:pt x="1078926" y="1550200"/>
                </a:cubicBezTo>
                <a:cubicBezTo>
                  <a:pt x="1034873" y="1520038"/>
                  <a:pt x="985264" y="1478365"/>
                  <a:pt x="943195" y="1428756"/>
                </a:cubicBezTo>
                <a:cubicBezTo>
                  <a:pt x="901126" y="1379147"/>
                  <a:pt x="861042" y="1304138"/>
                  <a:pt x="836039" y="1262069"/>
                </a:cubicBezTo>
                <a:cubicBezTo>
                  <a:pt x="811036" y="1220000"/>
                  <a:pt x="804289" y="1199363"/>
                  <a:pt x="793176" y="1176344"/>
                </a:cubicBezTo>
                <a:cubicBezTo>
                  <a:pt x="782063" y="1153325"/>
                  <a:pt x="788414" y="1139038"/>
                  <a:pt x="769364" y="1123957"/>
                </a:cubicBezTo>
                <a:cubicBezTo>
                  <a:pt x="750314" y="1108876"/>
                  <a:pt x="702688" y="1106097"/>
                  <a:pt x="678876" y="1085856"/>
                </a:cubicBezTo>
                <a:cubicBezTo>
                  <a:pt x="655064" y="1065615"/>
                  <a:pt x="639189" y="1029500"/>
                  <a:pt x="626489" y="1002513"/>
                </a:cubicBezTo>
                <a:cubicBezTo>
                  <a:pt x="613789" y="975526"/>
                  <a:pt x="604263" y="949728"/>
                  <a:pt x="602676" y="923931"/>
                </a:cubicBezTo>
                <a:cubicBezTo>
                  <a:pt x="601089" y="898134"/>
                  <a:pt x="609026" y="864003"/>
                  <a:pt x="616964" y="847731"/>
                </a:cubicBezTo>
                <a:cubicBezTo>
                  <a:pt x="624902" y="831459"/>
                  <a:pt x="640380" y="829872"/>
                  <a:pt x="650302" y="826300"/>
                </a:cubicBezTo>
                <a:cubicBezTo>
                  <a:pt x="660224" y="822728"/>
                  <a:pt x="677289" y="865591"/>
                  <a:pt x="676495" y="826300"/>
                </a:cubicBezTo>
                <a:cubicBezTo>
                  <a:pt x="675701" y="787009"/>
                  <a:pt x="645539" y="661993"/>
                  <a:pt x="645539" y="590556"/>
                </a:cubicBezTo>
                <a:cubicBezTo>
                  <a:pt x="645539" y="519119"/>
                  <a:pt x="660620" y="451253"/>
                  <a:pt x="676495" y="397675"/>
                </a:cubicBezTo>
                <a:cubicBezTo>
                  <a:pt x="692370" y="344097"/>
                  <a:pt x="705467" y="311950"/>
                  <a:pt x="740789" y="269088"/>
                </a:cubicBezTo>
                <a:cubicBezTo>
                  <a:pt x="776111" y="226226"/>
                  <a:pt x="830482" y="178600"/>
                  <a:pt x="888426" y="140500"/>
                </a:cubicBezTo>
                <a:cubicBezTo>
                  <a:pt x="946370" y="102400"/>
                  <a:pt x="1021776" y="63507"/>
                  <a:pt x="1088451" y="40488"/>
                </a:cubicBezTo>
                <a:cubicBezTo>
                  <a:pt x="1155126" y="17469"/>
                  <a:pt x="1222198" y="7547"/>
                  <a:pt x="1288476" y="2388"/>
                </a:cubicBezTo>
                <a:cubicBezTo>
                  <a:pt x="1321615" y="-192"/>
                  <a:pt x="1357731" y="-589"/>
                  <a:pt x="1392210" y="751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28" err="1">
              <a:solidFill>
                <a:srgbClr val="000000"/>
              </a:solidFill>
            </a:endParaRPr>
          </a:p>
        </p:txBody>
      </p:sp>
      <p:grpSp>
        <p:nvGrpSpPr>
          <p:cNvPr id="3" name="Group 154"/>
          <p:cNvGrpSpPr>
            <a:grpSpLocks noChangeAspect="1"/>
          </p:cNvGrpSpPr>
          <p:nvPr/>
        </p:nvGrpSpPr>
        <p:grpSpPr bwMode="auto">
          <a:xfrm>
            <a:off x="2666976" y="5731128"/>
            <a:ext cx="487681" cy="375026"/>
            <a:chOff x="4345" y="2421"/>
            <a:chExt cx="802" cy="730"/>
          </a:xfrm>
          <a:solidFill>
            <a:schemeClr val="tx2"/>
          </a:solidFill>
        </p:grpSpPr>
        <p:sp>
          <p:nvSpPr>
            <p:cNvPr id="57" name="Freeform 155"/>
            <p:cNvSpPr>
              <a:spLocks noEditPoints="1"/>
            </p:cNvSpPr>
            <p:nvPr/>
          </p:nvSpPr>
          <p:spPr bwMode="auto">
            <a:xfrm>
              <a:off x="4345" y="2569"/>
              <a:ext cx="802" cy="496"/>
            </a:xfrm>
            <a:custGeom>
              <a:avLst/>
              <a:gdLst>
                <a:gd name="T0" fmla="*/ 1024 w 1024"/>
                <a:gd name="T1" fmla="*/ 417 h 632"/>
                <a:gd name="T2" fmla="*/ 1024 w 1024"/>
                <a:gd name="T3" fmla="*/ 601 h 632"/>
                <a:gd name="T4" fmla="*/ 959 w 1024"/>
                <a:gd name="T5" fmla="*/ 631 h 632"/>
                <a:gd name="T6" fmla="*/ 941 w 1024"/>
                <a:gd name="T7" fmla="*/ 618 h 632"/>
                <a:gd name="T8" fmla="*/ 808 w 1024"/>
                <a:gd name="T9" fmla="*/ 512 h 632"/>
                <a:gd name="T10" fmla="*/ 674 w 1024"/>
                <a:gd name="T11" fmla="*/ 617 h 632"/>
                <a:gd name="T12" fmla="*/ 656 w 1024"/>
                <a:gd name="T13" fmla="*/ 631 h 632"/>
                <a:gd name="T14" fmla="*/ 408 w 1024"/>
                <a:gd name="T15" fmla="*/ 631 h 632"/>
                <a:gd name="T16" fmla="*/ 391 w 1024"/>
                <a:gd name="T17" fmla="*/ 617 h 632"/>
                <a:gd name="T18" fmla="*/ 256 w 1024"/>
                <a:gd name="T19" fmla="*/ 511 h 632"/>
                <a:gd name="T20" fmla="*/ 120 w 1024"/>
                <a:gd name="T21" fmla="*/ 618 h 632"/>
                <a:gd name="T22" fmla="*/ 105 w 1024"/>
                <a:gd name="T23" fmla="*/ 630 h 632"/>
                <a:gd name="T24" fmla="*/ 53 w 1024"/>
                <a:gd name="T25" fmla="*/ 631 h 632"/>
                <a:gd name="T26" fmla="*/ 0 w 1024"/>
                <a:gd name="T27" fmla="*/ 601 h 632"/>
                <a:gd name="T28" fmla="*/ 0 w 1024"/>
                <a:gd name="T29" fmla="*/ 29 h 632"/>
                <a:gd name="T30" fmla="*/ 54 w 1024"/>
                <a:gd name="T31" fmla="*/ 0 h 632"/>
                <a:gd name="T32" fmla="*/ 660 w 1024"/>
                <a:gd name="T33" fmla="*/ 0 h 632"/>
                <a:gd name="T34" fmla="*/ 753 w 1024"/>
                <a:gd name="T35" fmla="*/ 45 h 632"/>
                <a:gd name="T36" fmla="*/ 958 w 1024"/>
                <a:gd name="T37" fmla="*/ 309 h 632"/>
                <a:gd name="T38" fmla="*/ 1024 w 1024"/>
                <a:gd name="T39" fmla="*/ 417 h 632"/>
                <a:gd name="T40" fmla="*/ 313 w 1024"/>
                <a:gd name="T41" fmla="*/ 402 h 632"/>
                <a:gd name="T42" fmla="*/ 480 w 1024"/>
                <a:gd name="T43" fmla="*/ 240 h 632"/>
                <a:gd name="T44" fmla="*/ 318 w 1024"/>
                <a:gd name="T45" fmla="*/ 72 h 632"/>
                <a:gd name="T46" fmla="*/ 149 w 1024"/>
                <a:gd name="T47" fmla="*/ 235 h 632"/>
                <a:gd name="T48" fmla="*/ 313 w 1024"/>
                <a:gd name="T49" fmla="*/ 402 h 632"/>
                <a:gd name="T50" fmla="*/ 631 w 1024"/>
                <a:gd name="T51" fmla="*/ 354 h 632"/>
                <a:gd name="T52" fmla="*/ 911 w 1024"/>
                <a:gd name="T53" fmla="*/ 354 h 632"/>
                <a:gd name="T54" fmla="*/ 891 w 1024"/>
                <a:gd name="T55" fmla="*/ 318 h 632"/>
                <a:gd name="T56" fmla="*/ 749 w 1024"/>
                <a:gd name="T57" fmla="*/ 134 h 632"/>
                <a:gd name="T58" fmla="*/ 731 w 1024"/>
                <a:gd name="T59" fmla="*/ 120 h 632"/>
                <a:gd name="T60" fmla="*/ 631 w 1024"/>
                <a:gd name="T61" fmla="*/ 120 h 632"/>
                <a:gd name="T62" fmla="*/ 631 w 1024"/>
                <a:gd name="T63" fmla="*/ 354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4" h="632">
                  <a:moveTo>
                    <a:pt x="1024" y="417"/>
                  </a:moveTo>
                  <a:cubicBezTo>
                    <a:pt x="1024" y="478"/>
                    <a:pt x="1024" y="540"/>
                    <a:pt x="1024" y="601"/>
                  </a:cubicBezTo>
                  <a:cubicBezTo>
                    <a:pt x="1012" y="631"/>
                    <a:pt x="986" y="632"/>
                    <a:pt x="959" y="631"/>
                  </a:cubicBezTo>
                  <a:cubicBezTo>
                    <a:pt x="949" y="631"/>
                    <a:pt x="944" y="628"/>
                    <a:pt x="941" y="618"/>
                  </a:cubicBezTo>
                  <a:cubicBezTo>
                    <a:pt x="922" y="552"/>
                    <a:pt x="872" y="512"/>
                    <a:pt x="808" y="512"/>
                  </a:cubicBezTo>
                  <a:cubicBezTo>
                    <a:pt x="744" y="512"/>
                    <a:pt x="693" y="552"/>
                    <a:pt x="674" y="617"/>
                  </a:cubicBezTo>
                  <a:cubicBezTo>
                    <a:pt x="671" y="628"/>
                    <a:pt x="667" y="631"/>
                    <a:pt x="656" y="631"/>
                  </a:cubicBezTo>
                  <a:cubicBezTo>
                    <a:pt x="574" y="631"/>
                    <a:pt x="491" y="631"/>
                    <a:pt x="408" y="631"/>
                  </a:cubicBezTo>
                  <a:cubicBezTo>
                    <a:pt x="398" y="631"/>
                    <a:pt x="394" y="628"/>
                    <a:pt x="391" y="617"/>
                  </a:cubicBezTo>
                  <a:cubicBezTo>
                    <a:pt x="372" y="552"/>
                    <a:pt x="319" y="510"/>
                    <a:pt x="256" y="511"/>
                  </a:cubicBezTo>
                  <a:cubicBezTo>
                    <a:pt x="192" y="511"/>
                    <a:pt x="141" y="552"/>
                    <a:pt x="120" y="618"/>
                  </a:cubicBezTo>
                  <a:cubicBezTo>
                    <a:pt x="119" y="623"/>
                    <a:pt x="111" y="630"/>
                    <a:pt x="105" y="630"/>
                  </a:cubicBezTo>
                  <a:cubicBezTo>
                    <a:pt x="88" y="632"/>
                    <a:pt x="70" y="630"/>
                    <a:pt x="53" y="631"/>
                  </a:cubicBezTo>
                  <a:cubicBezTo>
                    <a:pt x="29" y="632"/>
                    <a:pt x="10" y="624"/>
                    <a:pt x="0" y="601"/>
                  </a:cubicBezTo>
                  <a:cubicBezTo>
                    <a:pt x="0" y="410"/>
                    <a:pt x="0" y="220"/>
                    <a:pt x="0" y="29"/>
                  </a:cubicBezTo>
                  <a:cubicBezTo>
                    <a:pt x="12" y="7"/>
                    <a:pt x="30" y="0"/>
                    <a:pt x="54" y="0"/>
                  </a:cubicBezTo>
                  <a:cubicBezTo>
                    <a:pt x="256" y="1"/>
                    <a:pt x="458" y="2"/>
                    <a:pt x="660" y="0"/>
                  </a:cubicBezTo>
                  <a:cubicBezTo>
                    <a:pt x="701" y="0"/>
                    <a:pt x="729" y="13"/>
                    <a:pt x="753" y="45"/>
                  </a:cubicBezTo>
                  <a:cubicBezTo>
                    <a:pt x="820" y="134"/>
                    <a:pt x="889" y="221"/>
                    <a:pt x="958" y="309"/>
                  </a:cubicBezTo>
                  <a:cubicBezTo>
                    <a:pt x="985" y="342"/>
                    <a:pt x="1011" y="376"/>
                    <a:pt x="1024" y="417"/>
                  </a:cubicBezTo>
                  <a:close/>
                  <a:moveTo>
                    <a:pt x="313" y="402"/>
                  </a:moveTo>
                  <a:cubicBezTo>
                    <a:pt x="403" y="404"/>
                    <a:pt x="479" y="331"/>
                    <a:pt x="480" y="240"/>
                  </a:cubicBezTo>
                  <a:cubicBezTo>
                    <a:pt x="482" y="149"/>
                    <a:pt x="411" y="75"/>
                    <a:pt x="318" y="72"/>
                  </a:cubicBezTo>
                  <a:cubicBezTo>
                    <a:pt x="228" y="69"/>
                    <a:pt x="152" y="142"/>
                    <a:pt x="149" y="235"/>
                  </a:cubicBezTo>
                  <a:cubicBezTo>
                    <a:pt x="146" y="324"/>
                    <a:pt x="221" y="400"/>
                    <a:pt x="313" y="402"/>
                  </a:cubicBezTo>
                  <a:close/>
                  <a:moveTo>
                    <a:pt x="631" y="354"/>
                  </a:moveTo>
                  <a:cubicBezTo>
                    <a:pt x="724" y="354"/>
                    <a:pt x="815" y="354"/>
                    <a:pt x="911" y="354"/>
                  </a:cubicBezTo>
                  <a:cubicBezTo>
                    <a:pt x="903" y="340"/>
                    <a:pt x="898" y="328"/>
                    <a:pt x="891" y="318"/>
                  </a:cubicBezTo>
                  <a:cubicBezTo>
                    <a:pt x="844" y="256"/>
                    <a:pt x="796" y="195"/>
                    <a:pt x="749" y="134"/>
                  </a:cubicBezTo>
                  <a:cubicBezTo>
                    <a:pt x="744" y="128"/>
                    <a:pt x="737" y="121"/>
                    <a:pt x="731" y="120"/>
                  </a:cubicBezTo>
                  <a:cubicBezTo>
                    <a:pt x="698" y="119"/>
                    <a:pt x="665" y="120"/>
                    <a:pt x="631" y="120"/>
                  </a:cubicBezTo>
                  <a:cubicBezTo>
                    <a:pt x="631" y="199"/>
                    <a:pt x="631" y="276"/>
                    <a:pt x="631" y="3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en-US" sz="1428">
                <a:solidFill>
                  <a:srgbClr val="000000"/>
                </a:solidFill>
              </a:endParaRPr>
            </a:p>
          </p:txBody>
        </p:sp>
        <p:sp>
          <p:nvSpPr>
            <p:cNvPr id="58" name="Freeform 156"/>
            <p:cNvSpPr>
              <a:spLocks/>
            </p:cNvSpPr>
            <p:nvPr/>
          </p:nvSpPr>
          <p:spPr bwMode="auto">
            <a:xfrm>
              <a:off x="4676" y="2421"/>
              <a:ext cx="126" cy="117"/>
            </a:xfrm>
            <a:custGeom>
              <a:avLst/>
              <a:gdLst>
                <a:gd name="T0" fmla="*/ 161 w 161"/>
                <a:gd name="T1" fmla="*/ 149 h 149"/>
                <a:gd name="T2" fmla="*/ 3 w 161"/>
                <a:gd name="T3" fmla="*/ 149 h 149"/>
                <a:gd name="T4" fmla="*/ 4 w 161"/>
                <a:gd name="T5" fmla="*/ 60 h 149"/>
                <a:gd name="T6" fmla="*/ 83 w 161"/>
                <a:gd name="T7" fmla="*/ 1 h 149"/>
                <a:gd name="T8" fmla="*/ 160 w 161"/>
                <a:gd name="T9" fmla="*/ 64 h 149"/>
                <a:gd name="T10" fmla="*/ 161 w 161"/>
                <a:gd name="T11" fmla="*/ 82 h 149"/>
                <a:gd name="T12" fmla="*/ 161 w 161"/>
                <a:gd name="T1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49">
                  <a:moveTo>
                    <a:pt x="161" y="149"/>
                  </a:moveTo>
                  <a:cubicBezTo>
                    <a:pt x="106" y="149"/>
                    <a:pt x="55" y="149"/>
                    <a:pt x="3" y="149"/>
                  </a:cubicBezTo>
                  <a:cubicBezTo>
                    <a:pt x="3" y="119"/>
                    <a:pt x="0" y="89"/>
                    <a:pt x="4" y="60"/>
                  </a:cubicBezTo>
                  <a:cubicBezTo>
                    <a:pt x="8" y="23"/>
                    <a:pt x="43" y="0"/>
                    <a:pt x="83" y="1"/>
                  </a:cubicBezTo>
                  <a:cubicBezTo>
                    <a:pt x="123" y="2"/>
                    <a:pt x="154" y="28"/>
                    <a:pt x="160" y="64"/>
                  </a:cubicBezTo>
                  <a:cubicBezTo>
                    <a:pt x="161" y="70"/>
                    <a:pt x="161" y="76"/>
                    <a:pt x="161" y="82"/>
                  </a:cubicBezTo>
                  <a:cubicBezTo>
                    <a:pt x="161" y="104"/>
                    <a:pt x="161" y="126"/>
                    <a:pt x="161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en-US" sz="1428">
                <a:solidFill>
                  <a:srgbClr val="000000"/>
                </a:solidFill>
              </a:endParaRPr>
            </a:p>
          </p:txBody>
        </p:sp>
        <p:sp>
          <p:nvSpPr>
            <p:cNvPr id="59" name="Freeform 157"/>
            <p:cNvSpPr>
              <a:spLocks/>
            </p:cNvSpPr>
            <p:nvPr/>
          </p:nvSpPr>
          <p:spPr bwMode="auto">
            <a:xfrm>
              <a:off x="4906" y="3008"/>
              <a:ext cx="143" cy="143"/>
            </a:xfrm>
            <a:custGeom>
              <a:avLst/>
              <a:gdLst>
                <a:gd name="T0" fmla="*/ 90 w 183"/>
                <a:gd name="T1" fmla="*/ 0 h 182"/>
                <a:gd name="T2" fmla="*/ 182 w 183"/>
                <a:gd name="T3" fmla="*/ 91 h 182"/>
                <a:gd name="T4" fmla="*/ 92 w 183"/>
                <a:gd name="T5" fmla="*/ 181 h 182"/>
                <a:gd name="T6" fmla="*/ 0 w 183"/>
                <a:gd name="T7" fmla="*/ 90 h 182"/>
                <a:gd name="T8" fmla="*/ 90 w 183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2">
                  <a:moveTo>
                    <a:pt x="90" y="0"/>
                  </a:moveTo>
                  <a:cubicBezTo>
                    <a:pt x="141" y="0"/>
                    <a:pt x="183" y="40"/>
                    <a:pt x="182" y="91"/>
                  </a:cubicBezTo>
                  <a:cubicBezTo>
                    <a:pt x="182" y="140"/>
                    <a:pt x="142" y="181"/>
                    <a:pt x="92" y="181"/>
                  </a:cubicBezTo>
                  <a:cubicBezTo>
                    <a:pt x="42" y="182"/>
                    <a:pt x="0" y="141"/>
                    <a:pt x="0" y="90"/>
                  </a:cubicBezTo>
                  <a:cubicBezTo>
                    <a:pt x="0" y="41"/>
                    <a:pt x="41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en-US" sz="1428">
                <a:solidFill>
                  <a:srgbClr val="000000"/>
                </a:solidFill>
              </a:endParaRPr>
            </a:p>
          </p:txBody>
        </p:sp>
        <p:sp>
          <p:nvSpPr>
            <p:cNvPr id="60" name="Freeform 158"/>
            <p:cNvSpPr>
              <a:spLocks/>
            </p:cNvSpPr>
            <p:nvPr/>
          </p:nvSpPr>
          <p:spPr bwMode="auto">
            <a:xfrm>
              <a:off x="4473" y="3008"/>
              <a:ext cx="145" cy="142"/>
            </a:xfrm>
            <a:custGeom>
              <a:avLst/>
              <a:gdLst>
                <a:gd name="T0" fmla="*/ 91 w 184"/>
                <a:gd name="T1" fmla="*/ 0 h 181"/>
                <a:gd name="T2" fmla="*/ 183 w 184"/>
                <a:gd name="T3" fmla="*/ 91 h 181"/>
                <a:gd name="T4" fmla="*/ 93 w 184"/>
                <a:gd name="T5" fmla="*/ 181 h 181"/>
                <a:gd name="T6" fmla="*/ 1 w 184"/>
                <a:gd name="T7" fmla="*/ 90 h 181"/>
                <a:gd name="T8" fmla="*/ 91 w 184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1">
                  <a:moveTo>
                    <a:pt x="91" y="0"/>
                  </a:moveTo>
                  <a:cubicBezTo>
                    <a:pt x="142" y="0"/>
                    <a:pt x="184" y="41"/>
                    <a:pt x="183" y="91"/>
                  </a:cubicBezTo>
                  <a:cubicBezTo>
                    <a:pt x="183" y="140"/>
                    <a:pt x="142" y="181"/>
                    <a:pt x="93" y="181"/>
                  </a:cubicBezTo>
                  <a:cubicBezTo>
                    <a:pt x="42" y="181"/>
                    <a:pt x="0" y="140"/>
                    <a:pt x="1" y="90"/>
                  </a:cubicBezTo>
                  <a:cubicBezTo>
                    <a:pt x="1" y="41"/>
                    <a:pt x="42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en-US" sz="1428">
                <a:solidFill>
                  <a:srgbClr val="000000"/>
                </a:solidFill>
              </a:endParaRPr>
            </a:p>
          </p:txBody>
        </p:sp>
        <p:sp>
          <p:nvSpPr>
            <p:cNvPr id="62" name="Freeform 159"/>
            <p:cNvSpPr>
              <a:spLocks/>
            </p:cNvSpPr>
            <p:nvPr/>
          </p:nvSpPr>
          <p:spPr bwMode="auto">
            <a:xfrm>
              <a:off x="4500" y="2663"/>
              <a:ext cx="182" cy="183"/>
            </a:xfrm>
            <a:custGeom>
              <a:avLst/>
              <a:gdLst>
                <a:gd name="T0" fmla="*/ 78 w 233"/>
                <a:gd name="T1" fmla="*/ 78 h 233"/>
                <a:gd name="T2" fmla="*/ 78 w 233"/>
                <a:gd name="T3" fmla="*/ 0 h 233"/>
                <a:gd name="T4" fmla="*/ 156 w 233"/>
                <a:gd name="T5" fmla="*/ 0 h 233"/>
                <a:gd name="T6" fmla="*/ 156 w 233"/>
                <a:gd name="T7" fmla="*/ 77 h 233"/>
                <a:gd name="T8" fmla="*/ 233 w 233"/>
                <a:gd name="T9" fmla="*/ 77 h 233"/>
                <a:gd name="T10" fmla="*/ 233 w 233"/>
                <a:gd name="T11" fmla="*/ 156 h 233"/>
                <a:gd name="T12" fmla="*/ 157 w 233"/>
                <a:gd name="T13" fmla="*/ 156 h 233"/>
                <a:gd name="T14" fmla="*/ 157 w 233"/>
                <a:gd name="T15" fmla="*/ 233 h 233"/>
                <a:gd name="T16" fmla="*/ 79 w 233"/>
                <a:gd name="T17" fmla="*/ 233 h 233"/>
                <a:gd name="T18" fmla="*/ 79 w 233"/>
                <a:gd name="T19" fmla="*/ 157 h 233"/>
                <a:gd name="T20" fmla="*/ 0 w 233"/>
                <a:gd name="T21" fmla="*/ 157 h 233"/>
                <a:gd name="T22" fmla="*/ 0 w 233"/>
                <a:gd name="T23" fmla="*/ 78 h 233"/>
                <a:gd name="T24" fmla="*/ 78 w 233"/>
                <a:gd name="T25" fmla="*/ 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" h="233">
                  <a:moveTo>
                    <a:pt x="78" y="78"/>
                  </a:moveTo>
                  <a:cubicBezTo>
                    <a:pt x="78" y="51"/>
                    <a:pt x="78" y="26"/>
                    <a:pt x="78" y="0"/>
                  </a:cubicBezTo>
                  <a:cubicBezTo>
                    <a:pt x="104" y="0"/>
                    <a:pt x="129" y="0"/>
                    <a:pt x="156" y="0"/>
                  </a:cubicBezTo>
                  <a:cubicBezTo>
                    <a:pt x="156" y="26"/>
                    <a:pt x="156" y="50"/>
                    <a:pt x="156" y="77"/>
                  </a:cubicBezTo>
                  <a:cubicBezTo>
                    <a:pt x="183" y="77"/>
                    <a:pt x="208" y="77"/>
                    <a:pt x="233" y="77"/>
                  </a:cubicBezTo>
                  <a:cubicBezTo>
                    <a:pt x="233" y="104"/>
                    <a:pt x="233" y="129"/>
                    <a:pt x="233" y="156"/>
                  </a:cubicBezTo>
                  <a:cubicBezTo>
                    <a:pt x="209" y="156"/>
                    <a:pt x="184" y="156"/>
                    <a:pt x="157" y="156"/>
                  </a:cubicBezTo>
                  <a:cubicBezTo>
                    <a:pt x="157" y="183"/>
                    <a:pt x="157" y="207"/>
                    <a:pt x="157" y="233"/>
                  </a:cubicBezTo>
                  <a:cubicBezTo>
                    <a:pt x="131" y="233"/>
                    <a:pt x="106" y="233"/>
                    <a:pt x="79" y="233"/>
                  </a:cubicBezTo>
                  <a:cubicBezTo>
                    <a:pt x="79" y="209"/>
                    <a:pt x="79" y="184"/>
                    <a:pt x="79" y="157"/>
                  </a:cubicBezTo>
                  <a:cubicBezTo>
                    <a:pt x="51" y="157"/>
                    <a:pt x="26" y="157"/>
                    <a:pt x="0" y="157"/>
                  </a:cubicBezTo>
                  <a:cubicBezTo>
                    <a:pt x="0" y="130"/>
                    <a:pt x="0" y="105"/>
                    <a:pt x="0" y="78"/>
                  </a:cubicBezTo>
                  <a:cubicBezTo>
                    <a:pt x="25" y="78"/>
                    <a:pt x="50" y="78"/>
                    <a:pt x="78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en-US" sz="1428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3689582" y="1535400"/>
            <a:ext cx="4091590" cy="243045"/>
            <a:chOff x="2122207" y="913369"/>
            <a:chExt cx="4010137" cy="238207"/>
          </a:xfrm>
        </p:grpSpPr>
        <p:cxnSp>
          <p:nvCxnSpPr>
            <p:cNvPr id="40" name="AutoShape 249"/>
            <p:cNvCxnSpPr>
              <a:cxnSpLocks noChangeShapeType="1"/>
              <a:stCxn id="41" idx="4"/>
              <a:endCxn id="41" idx="6"/>
            </p:cNvCxnSpPr>
            <p:nvPr/>
          </p:nvCxnSpPr>
          <p:spPr bwMode="gray">
            <a:xfrm>
              <a:off x="2122207" y="1151576"/>
              <a:ext cx="4010137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AutoShape 250"/>
            <p:cNvSpPr>
              <a:spLocks noChangeArrowheads="1"/>
            </p:cNvSpPr>
            <p:nvPr/>
          </p:nvSpPr>
          <p:spPr bwMode="gray">
            <a:xfrm>
              <a:off x="2122207" y="913369"/>
              <a:ext cx="4010137" cy="23820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659" anchor="b">
              <a:spAutoFit/>
            </a:bodyPr>
            <a:lstStyle/>
            <a:p>
              <a:r>
                <a:rPr lang="az-Cyrl-AZ" sz="1428" dirty="0">
                  <a:solidFill>
                    <a:schemeClr val="accent1"/>
                  </a:solidFill>
                  <a:latin typeface="Arial"/>
                  <a:sym typeface="+mn-lt"/>
                </a:rPr>
                <a:t>Функции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31586" y="5085185"/>
            <a:ext cx="6765008" cy="108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accent1"/>
                </a:solidFill>
              </a:rPr>
              <a:t>Обслуживание выездов на дом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ru-RU" sz="1600" dirty="0"/>
              <a:t>Неотложные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ru-RU" sz="1600" dirty="0"/>
              <a:t>Участковые (вкл. неплановые вызовы по маломобильному населению)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31585" y="3656871"/>
            <a:ext cx="6765009" cy="133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sz="1600" dirty="0"/>
              <a:t>Ведение </a:t>
            </a:r>
            <a:r>
              <a:rPr lang="ru-RU" sz="1600" dirty="0">
                <a:solidFill>
                  <a:schemeClr val="accent1"/>
                </a:solidFill>
              </a:rPr>
              <a:t>амбулаторного приема </a:t>
            </a:r>
            <a:br>
              <a:rPr lang="ru-RU" sz="1600" dirty="0">
                <a:solidFill>
                  <a:schemeClr val="accent1"/>
                </a:solidFill>
              </a:rPr>
            </a:br>
            <a:r>
              <a:rPr lang="ru-RU" sz="1600" dirty="0">
                <a:solidFill>
                  <a:schemeClr val="accent1"/>
                </a:solidFill>
              </a:rPr>
              <a:t>по талонам "живой очереди" (требуется запись)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sz="1600" dirty="0"/>
              <a:t>Осуществление </a:t>
            </a:r>
            <a:r>
              <a:rPr lang="ru-RU" sz="1600" dirty="0">
                <a:solidFill>
                  <a:schemeClr val="accent1"/>
                </a:solidFill>
              </a:rPr>
              <a:t>выездов на дом </a:t>
            </a:r>
            <a:r>
              <a:rPr lang="ru-RU" sz="1600" dirty="0"/>
              <a:t>в случаях, когда </a:t>
            </a:r>
            <a:r>
              <a:rPr lang="ru-RU" sz="1600" dirty="0">
                <a:solidFill>
                  <a:schemeClr val="accent1"/>
                </a:solidFill>
              </a:rPr>
              <a:t>необходима компетенция врача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sz="1600" dirty="0"/>
              <a:t>Санпросвет работа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31586" y="1882013"/>
            <a:ext cx="6765008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sz="1600" dirty="0"/>
              <a:t>Ведение </a:t>
            </a:r>
            <a:r>
              <a:rPr lang="ru-RU" sz="1600" dirty="0">
                <a:solidFill>
                  <a:schemeClr val="accent1"/>
                </a:solidFill>
              </a:rPr>
              <a:t>амбулаторного приема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sz="1600" dirty="0"/>
              <a:t>Проведение </a:t>
            </a:r>
            <a:r>
              <a:rPr lang="ru-RU" sz="1600" dirty="0">
                <a:solidFill>
                  <a:schemeClr val="accent1"/>
                </a:solidFill>
              </a:rPr>
              <a:t>диспансеризации </a:t>
            </a:r>
            <a:r>
              <a:rPr lang="ru-RU" sz="1600" dirty="0"/>
              <a:t>в часы амбулаторного приема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sz="1600" dirty="0"/>
              <a:t>Разработка </a:t>
            </a:r>
            <a:r>
              <a:rPr lang="ru-RU" sz="1600" dirty="0">
                <a:solidFill>
                  <a:schemeClr val="accent1"/>
                </a:solidFill>
              </a:rPr>
              <a:t>индивидуальных программ реабилитации </a:t>
            </a:r>
            <a:r>
              <a:rPr lang="ru-RU" sz="1600" dirty="0"/>
              <a:t>(ИПР)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sz="1600" dirty="0"/>
              <a:t>Работа с </a:t>
            </a:r>
            <a:r>
              <a:rPr lang="ru-RU" sz="1600" dirty="0">
                <a:solidFill>
                  <a:schemeClr val="accent1"/>
                </a:solidFill>
              </a:rPr>
              <a:t>медсестрой на участке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sz="1600" dirty="0"/>
              <a:t>Диспансерное наблюдение </a:t>
            </a:r>
            <a:r>
              <a:rPr lang="ru-RU" sz="1600" dirty="0">
                <a:solidFill>
                  <a:schemeClr val="accent1"/>
                </a:solidFill>
              </a:rPr>
              <a:t>маломобильного населения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sz="1600" dirty="0"/>
              <a:t>Санпросвет работа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571612"/>
            <a:ext cx="540000" cy="46434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652000" y="1571612"/>
            <a:ext cx="540000" cy="46434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8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7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Title 1"/>
          <p:cNvSpPr>
            <a:spLocks noGrp="1"/>
          </p:cNvSpPr>
          <p:nvPr>
            <p:ph type="title"/>
          </p:nvPr>
        </p:nvSpPr>
        <p:spPr>
          <a:xfrm>
            <a:off x="1645491" y="234863"/>
            <a:ext cx="8275763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Распределение функций участкового терапевта</a:t>
            </a:r>
            <a:r>
              <a:rPr lang="en-US" sz="2400" dirty="0"/>
              <a:t> </a:t>
            </a:r>
            <a:endParaRPr lang="ru-RU" sz="2400" dirty="0"/>
          </a:p>
        </p:txBody>
      </p:sp>
      <p:sp>
        <p:nvSpPr>
          <p:cNvPr id="56" name="Isosceles Triangle 15"/>
          <p:cNvSpPr/>
          <p:nvPr/>
        </p:nvSpPr>
        <p:spPr bwMode="gray">
          <a:xfrm>
            <a:off x="1645490" y="861605"/>
            <a:ext cx="411163" cy="303213"/>
          </a:xfrm>
          <a:custGeom>
            <a:avLst/>
            <a:gdLst/>
            <a:ahLst/>
            <a:cxnLst/>
            <a:rect l="l" t="t" r="r" b="b"/>
            <a:pathLst>
              <a:path w="871966" h="774758">
                <a:moveTo>
                  <a:pt x="435983" y="0"/>
                </a:moveTo>
                <a:lnTo>
                  <a:pt x="871966" y="319295"/>
                </a:lnTo>
                <a:lnTo>
                  <a:pt x="717350" y="319295"/>
                </a:lnTo>
                <a:lnTo>
                  <a:pt x="717350" y="774758"/>
                </a:lnTo>
                <a:lnTo>
                  <a:pt x="502069" y="774758"/>
                </a:lnTo>
                <a:lnTo>
                  <a:pt x="502069" y="564237"/>
                </a:lnTo>
                <a:lnTo>
                  <a:pt x="369897" y="564237"/>
                </a:lnTo>
                <a:lnTo>
                  <a:pt x="369897" y="774758"/>
                </a:lnTo>
                <a:lnTo>
                  <a:pt x="154616" y="774758"/>
                </a:lnTo>
                <a:lnTo>
                  <a:pt x="154616" y="319295"/>
                </a:lnTo>
                <a:lnTo>
                  <a:pt x="0" y="319295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4" tIns="46637" rIns="93274" bIns="46637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4" name="ACET"/>
          <p:cNvGrpSpPr>
            <a:grpSpLocks/>
          </p:cNvGrpSpPr>
          <p:nvPr/>
        </p:nvGrpSpPr>
        <p:grpSpPr bwMode="auto">
          <a:xfrm>
            <a:off x="9539019" y="692697"/>
            <a:ext cx="1273095" cy="466725"/>
            <a:chOff x="1473" y="742"/>
            <a:chExt cx="2689" cy="288"/>
          </a:xfrm>
        </p:grpSpPr>
        <p:cxnSp>
          <p:nvCxnSpPr>
            <p:cNvPr id="62" name="AutoShape 249"/>
            <p:cNvCxnSpPr>
              <a:cxnSpLocks noChangeShapeType="1"/>
              <a:stCxn id="63" idx="4"/>
              <a:endCxn id="63" idx="6"/>
            </p:cNvCxnSpPr>
            <p:nvPr/>
          </p:nvCxnSpPr>
          <p:spPr bwMode="gray">
            <a:xfrm rot="16200000" flipH="1">
              <a:off x="2818" y="-313"/>
              <a:ext cx="1" cy="268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/>
          </p:spPr>
        </p:cxnSp>
        <p:sp>
          <p:nvSpPr>
            <p:cNvPr id="63" name="AutoShape 250"/>
            <p:cNvSpPr>
              <a:spLocks noChangeArrowheads="1"/>
            </p:cNvSpPr>
            <p:nvPr/>
          </p:nvSpPr>
          <p:spPr bwMode="gray">
            <a:xfrm>
              <a:off x="1473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659" anchor="b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accent1"/>
                  </a:solidFill>
                  <a:latin typeface="Arial"/>
                  <a:sym typeface="+mn-lt"/>
                </a:rPr>
                <a:t>Выделенное время</a:t>
              </a:r>
              <a:endParaRPr lang="az-Cyrl-AZ" sz="1400" dirty="0">
                <a:solidFill>
                  <a:schemeClr val="accent1"/>
                </a:solidFill>
                <a:latin typeface="Arial"/>
                <a:sym typeface="+mn-lt"/>
              </a:endParaRPr>
            </a:p>
          </p:txBody>
        </p:sp>
      </p:grpSp>
      <p:grpSp>
        <p:nvGrpSpPr>
          <p:cNvPr id="3" name="ACET"/>
          <p:cNvGrpSpPr>
            <a:grpSpLocks/>
          </p:cNvGrpSpPr>
          <p:nvPr/>
        </p:nvGrpSpPr>
        <p:grpSpPr bwMode="auto">
          <a:xfrm>
            <a:off x="4716274" y="916535"/>
            <a:ext cx="4395076" cy="242887"/>
            <a:chOff x="915" y="880"/>
            <a:chExt cx="2686" cy="150"/>
          </a:xfrm>
        </p:grpSpPr>
        <p:cxnSp>
          <p:nvCxnSpPr>
            <p:cNvPr id="52" name="AutoShape 249"/>
            <p:cNvCxnSpPr>
              <a:cxnSpLocks noChangeShapeType="1"/>
              <a:stCxn id="53" idx="4"/>
              <a:endCxn id="53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/>
          </p:spPr>
        </p:cxnSp>
        <p:sp>
          <p:nvSpPr>
            <p:cNvPr id="53" name="AutoShape 250"/>
            <p:cNvSpPr>
              <a:spLocks noChangeArrowheads="1"/>
            </p:cNvSpPr>
            <p:nvPr/>
          </p:nvSpPr>
          <p:spPr bwMode="gray">
            <a:xfrm>
              <a:off x="915" y="880"/>
              <a:ext cx="2686" cy="15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659" anchor="b">
              <a:spAutoFit/>
            </a:bodyPr>
            <a:lstStyle/>
            <a:p>
              <a:pPr>
                <a:defRPr/>
              </a:pPr>
              <a:r>
                <a:rPr lang="az-Cyrl-AZ" sz="1400" dirty="0">
                  <a:solidFill>
                    <a:schemeClr val="accent1"/>
                  </a:solidFill>
                  <a:latin typeface="Arial"/>
                  <a:sym typeface="+mn-lt"/>
                </a:rPr>
                <a:t>Функции</a:t>
              </a:r>
            </a:p>
          </p:txBody>
        </p:sp>
      </p:grp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3065405" y="3076175"/>
            <a:ext cx="7480358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3065405" y="4441491"/>
            <a:ext cx="7480358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1646239" y="5561187"/>
            <a:ext cx="8899525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cxnSpLocks/>
          </p:cNvCxnSpPr>
          <p:nvPr/>
        </p:nvCxnSpPr>
        <p:spPr>
          <a:xfrm>
            <a:off x="4586289" y="6014800"/>
            <a:ext cx="5959475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645490" y="1262281"/>
            <a:ext cx="1143339" cy="35879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1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6600"/>
              </a:buClr>
              <a:defRPr/>
            </a:pPr>
            <a:r>
              <a:rPr lang="ru-RU" sz="1400" b="0" dirty="0">
                <a:solidFill>
                  <a:srgbClr val="339933"/>
                </a:solidFill>
              </a:rPr>
              <a:t>Рабочие дни: общее время работы</a:t>
            </a:r>
            <a:br>
              <a:rPr lang="ru-RU" sz="1400" b="0" dirty="0">
                <a:solidFill>
                  <a:srgbClr val="339933"/>
                </a:solidFill>
              </a:rPr>
            </a:br>
            <a:r>
              <a:rPr lang="en-US" sz="1400" dirty="0">
                <a:solidFill>
                  <a:srgbClr val="339933"/>
                </a:solidFill>
              </a:rPr>
              <a:t>8 </a:t>
            </a:r>
            <a:r>
              <a:rPr lang="ru-RU" sz="1400" dirty="0">
                <a:solidFill>
                  <a:srgbClr val="339933"/>
                </a:solidFill>
              </a:rPr>
              <a:t>ч. </a:t>
            </a:r>
            <a:r>
              <a:rPr lang="en-US" sz="1400" dirty="0">
                <a:solidFill>
                  <a:srgbClr val="339933"/>
                </a:solidFill>
              </a:rPr>
              <a:t>0</a:t>
            </a:r>
            <a:r>
              <a:rPr lang="ru-RU" sz="1400" dirty="0">
                <a:solidFill>
                  <a:srgbClr val="339933"/>
                </a:solidFill>
              </a:rPr>
              <a:t>4 мин.</a:t>
            </a:r>
            <a:endParaRPr lang="en-US" sz="1400" dirty="0">
              <a:solidFill>
                <a:srgbClr val="339933"/>
              </a:solidFill>
            </a:endParaRPr>
          </a:p>
        </p:txBody>
      </p:sp>
      <p:sp>
        <p:nvSpPr>
          <p:cNvPr id="40" name="TextBox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645490" y="5606082"/>
            <a:ext cx="1143339" cy="8174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1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6600"/>
              </a:buClr>
              <a:defRPr/>
            </a:pPr>
            <a:r>
              <a:rPr lang="ru-RU" sz="1400" b="0" dirty="0">
                <a:solidFill>
                  <a:srgbClr val="339933"/>
                </a:solidFill>
              </a:rPr>
              <a:t>Суббота</a:t>
            </a:r>
          </a:p>
          <a:p>
            <a:pPr>
              <a:buClr>
                <a:srgbClr val="006600"/>
              </a:buClr>
              <a:defRPr/>
            </a:pPr>
            <a:r>
              <a:rPr lang="ru-RU" sz="1400" dirty="0">
                <a:solidFill>
                  <a:srgbClr val="339933"/>
                </a:solidFill>
              </a:rPr>
              <a:t>5 ч. </a:t>
            </a:r>
            <a:endParaRPr lang="en-US" sz="1400" dirty="0">
              <a:solidFill>
                <a:srgbClr val="339933"/>
              </a:solidFill>
            </a:endParaRPr>
          </a:p>
        </p:txBody>
      </p:sp>
      <p:cxnSp>
        <p:nvCxnSpPr>
          <p:cNvPr id="110" name="Straight Connector 109"/>
          <p:cNvCxnSpPr>
            <a:cxnSpLocks/>
          </p:cNvCxnSpPr>
          <p:nvPr/>
        </p:nvCxnSpPr>
        <p:spPr>
          <a:xfrm>
            <a:off x="4716275" y="3987878"/>
            <a:ext cx="582948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cxnSpLocks/>
          </p:cNvCxnSpPr>
          <p:nvPr/>
        </p:nvCxnSpPr>
        <p:spPr>
          <a:xfrm>
            <a:off x="4716275" y="1953506"/>
            <a:ext cx="582948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cxnSpLocks/>
          </p:cNvCxnSpPr>
          <p:nvPr/>
        </p:nvCxnSpPr>
        <p:spPr>
          <a:xfrm>
            <a:off x="4716275" y="3534265"/>
            <a:ext cx="582948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4716275" y="2622562"/>
            <a:ext cx="582948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>
            <a:spLocks/>
          </p:cNvSpPr>
          <p:nvPr/>
        </p:nvSpPr>
        <p:spPr>
          <a:xfrm>
            <a:off x="1593574" y="1228079"/>
            <a:ext cx="9288772" cy="366702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4716274" y="6059695"/>
            <a:ext cx="4395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sz="1400" dirty="0"/>
              <a:t>Осмотр трупа и продление </a:t>
            </a:r>
            <a:r>
              <a:rPr lang="ru-RU" sz="1400"/>
              <a:t>больничных листов</a:t>
            </a:r>
            <a:endParaRPr lang="ru-RU" sz="1400" dirty="0"/>
          </a:p>
        </p:txBody>
      </p:sp>
      <p:sp>
        <p:nvSpPr>
          <p:cNvPr id="82" name="TextBox 81"/>
          <p:cNvSpPr txBox="1">
            <a:spLocks/>
          </p:cNvSpPr>
          <p:nvPr/>
        </p:nvSpPr>
        <p:spPr>
          <a:xfrm>
            <a:off x="9539233" y="6059696"/>
            <a:ext cx="1271675" cy="3638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73472" tIns="73472" rIns="73472" bIns="73472" anchor="ctr"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6600"/>
              </a:buClr>
              <a:defRPr sz="1400" baseline="0">
                <a:solidFill>
                  <a:srgbClr val="000000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defRPr/>
            </a:pPr>
            <a:r>
              <a:rPr dirty="0"/>
              <a:t>~ </a:t>
            </a:r>
            <a:r>
              <a:rPr lang="en-US" dirty="0"/>
              <a:t>30 </a:t>
            </a:r>
            <a:r>
              <a:rPr lang="ru-RU" dirty="0"/>
              <a:t>мин.</a:t>
            </a:r>
          </a:p>
        </p:txBody>
      </p:sp>
      <p:sp>
        <p:nvSpPr>
          <p:cNvPr id="84" name="TextBox 83"/>
          <p:cNvSpPr txBox="1">
            <a:spLocks/>
          </p:cNvSpPr>
          <p:nvPr/>
        </p:nvSpPr>
        <p:spPr>
          <a:xfrm>
            <a:off x="9539233" y="5606083"/>
            <a:ext cx="1271675" cy="3638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73472" tIns="73472" rIns="73472" bIns="73472" anchor="ctr"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6600"/>
              </a:buClr>
              <a:defRPr sz="1400" baseline="0">
                <a:solidFill>
                  <a:srgbClr val="000000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defRPr/>
            </a:pPr>
            <a:r>
              <a:rPr dirty="0"/>
              <a:t>~</a:t>
            </a:r>
            <a:r>
              <a:rPr lang="ru-RU" dirty="0"/>
              <a:t> 4</a:t>
            </a:r>
            <a:r>
              <a:rPr lang="en-US" dirty="0"/>
              <a:t>,5</a:t>
            </a:r>
            <a:r>
              <a:rPr lang="ru-RU" dirty="0"/>
              <a:t> ч.</a:t>
            </a: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4716274" y="5606082"/>
            <a:ext cx="4395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sz="1400" dirty="0"/>
              <a:t>Амбулаторный </a:t>
            </a:r>
            <a:r>
              <a:rPr lang="ru-RU" sz="1400"/>
              <a:t>прием пациентов</a:t>
            </a:r>
            <a:endParaRPr lang="ru-RU" sz="1400" dirty="0"/>
          </a:p>
        </p:txBody>
      </p:sp>
      <p:sp>
        <p:nvSpPr>
          <p:cNvPr id="80" name="TextBox 79"/>
          <p:cNvSpPr txBox="1">
            <a:spLocks/>
          </p:cNvSpPr>
          <p:nvPr/>
        </p:nvSpPr>
        <p:spPr>
          <a:xfrm>
            <a:off x="9539233" y="3579161"/>
            <a:ext cx="1271675" cy="3638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73472" tIns="73472" rIns="73472" bIns="73472" anchor="ctr"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6600"/>
              </a:buClr>
              <a:defRPr sz="1400" baseline="0">
                <a:solidFill>
                  <a:srgbClr val="000000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defRPr/>
            </a:pPr>
            <a:r>
              <a:rPr dirty="0"/>
              <a:t>~ </a:t>
            </a:r>
            <a:r>
              <a:rPr lang="ru-RU" dirty="0"/>
              <a:t>10</a:t>
            </a:r>
            <a:r>
              <a:rPr dirty="0"/>
              <a:t> </a:t>
            </a:r>
            <a:r>
              <a:rPr lang="ru-RU" dirty="0"/>
              <a:t>мин.</a:t>
            </a:r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4716274" y="3579160"/>
            <a:ext cx="4395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sz="1400" dirty="0"/>
              <a:t>Разработка ИПР (45 мин./ИПР) </a:t>
            </a:r>
          </a:p>
        </p:txBody>
      </p:sp>
      <p:sp>
        <p:nvSpPr>
          <p:cNvPr id="117" name="TextBox 116"/>
          <p:cNvSpPr txBox="1">
            <a:spLocks/>
          </p:cNvSpPr>
          <p:nvPr/>
        </p:nvSpPr>
        <p:spPr>
          <a:xfrm>
            <a:off x="9539233" y="4032774"/>
            <a:ext cx="1271675" cy="3638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73472" tIns="73472" rIns="73472" bIns="73472" anchor="ctr"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6600"/>
              </a:buClr>
              <a:defRPr sz="1400" baseline="0">
                <a:solidFill>
                  <a:srgbClr val="000000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defRPr/>
            </a:pPr>
            <a:r>
              <a:rPr dirty="0"/>
              <a:t>~ </a:t>
            </a:r>
            <a:r>
              <a:rPr lang="ru-RU" dirty="0"/>
              <a:t>15 мин.</a:t>
            </a:r>
          </a:p>
        </p:txBody>
      </p:sp>
      <p:sp>
        <p:nvSpPr>
          <p:cNvPr id="115" name="TextBox 114"/>
          <p:cNvSpPr txBox="1">
            <a:spLocks/>
          </p:cNvSpPr>
          <p:nvPr/>
        </p:nvSpPr>
        <p:spPr>
          <a:xfrm>
            <a:off x="9539233" y="3121070"/>
            <a:ext cx="1271675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73472" tIns="73472" rIns="73472" bIns="73472" anchor="ctr"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6600"/>
              </a:buClr>
              <a:defRPr sz="1400" baseline="0">
                <a:solidFill>
                  <a:srgbClr val="000000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defRPr/>
            </a:pPr>
            <a:r>
              <a:rPr lang="ru-RU" dirty="0"/>
              <a:t>~ 30 мин.</a:t>
            </a: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4716274" y="4032773"/>
            <a:ext cx="4395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sz="1400" dirty="0"/>
              <a:t>Санпросвет работа (4 лекции/месяц по 60 мин.)</a:t>
            </a: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4716274" y="3121070"/>
            <a:ext cx="4395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sz="1400" dirty="0"/>
              <a:t>Работа на участке с медицинской сестрой</a:t>
            </a: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4716274" y="2667457"/>
            <a:ext cx="4395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sz="1400"/>
              <a:t>Технический перерыв</a:t>
            </a:r>
            <a:endParaRPr lang="ru-RU" sz="1400" dirty="0"/>
          </a:p>
        </p:txBody>
      </p:sp>
      <p:sp>
        <p:nvSpPr>
          <p:cNvPr id="76" name="TextBox 75"/>
          <p:cNvSpPr txBox="1">
            <a:spLocks/>
          </p:cNvSpPr>
          <p:nvPr/>
        </p:nvSpPr>
        <p:spPr>
          <a:xfrm>
            <a:off x="9539233" y="1998401"/>
            <a:ext cx="1271675" cy="5792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73472" tIns="73472" rIns="73472" bIns="73472" anchor="ctr"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6600"/>
              </a:buClr>
              <a:defRPr sz="1400" baseline="0">
                <a:solidFill>
                  <a:srgbClr val="000000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defRPr/>
            </a:pPr>
            <a:r>
              <a:rPr lang="ru-RU" dirty="0"/>
              <a:t>~ 45 мин. или 3</a:t>
            </a:r>
            <a:r>
              <a:rPr dirty="0"/>
              <a:t> </a:t>
            </a:r>
            <a:r>
              <a:rPr lang="ru-RU" dirty="0"/>
              <a:t>приема</a:t>
            </a: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4716274" y="1998401"/>
            <a:ext cx="4395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sz="1400"/>
              <a:t>Диспансеризация населения</a:t>
            </a:r>
            <a:endParaRPr lang="ru-RU" sz="1400" dirty="0"/>
          </a:p>
        </p:txBody>
      </p:sp>
      <p:sp>
        <p:nvSpPr>
          <p:cNvPr id="10" name="TextBox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065406" y="5606082"/>
            <a:ext cx="1487383" cy="81743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lIns="180000" tIns="73472" rIns="73472" bIns="73472" anchor="ctr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400" b="0">
                <a:solidFill>
                  <a:schemeClr val="accent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6600"/>
              </a:buClr>
              <a:defRPr/>
            </a:pPr>
            <a:r>
              <a:rPr lang="ru-RU" dirty="0">
                <a:solidFill>
                  <a:srgbClr val="339933"/>
                </a:solidFill>
              </a:rPr>
              <a:t>Дежурства по </a:t>
            </a:r>
            <a:r>
              <a:rPr lang="ru-RU" dirty="0" err="1">
                <a:solidFill>
                  <a:srgbClr val="339933"/>
                </a:solidFill>
              </a:rPr>
              <a:t>субб</a:t>
            </a:r>
            <a:r>
              <a:rPr lang="ru-RU" dirty="0">
                <a:solidFill>
                  <a:srgbClr val="339933"/>
                </a:solidFill>
              </a:rPr>
              <a:t>. </a:t>
            </a:r>
            <a:r>
              <a:rPr lang="en-US" dirty="0">
                <a:solidFill>
                  <a:srgbClr val="339933"/>
                </a:solidFill>
              </a:rPr>
              <a:t>~5 </a:t>
            </a:r>
            <a:r>
              <a:rPr lang="ru-RU" dirty="0">
                <a:solidFill>
                  <a:srgbClr val="339933"/>
                </a:solidFill>
              </a:rPr>
              <a:t>раз в год по</a:t>
            </a:r>
            <a:r>
              <a:rPr lang="en-US" dirty="0">
                <a:solidFill>
                  <a:srgbClr val="339933"/>
                </a:solidFill>
              </a:rPr>
              <a:t> </a:t>
            </a:r>
            <a:r>
              <a:rPr lang="ru-RU" b="1" dirty="0">
                <a:solidFill>
                  <a:srgbClr val="339933"/>
                </a:solidFill>
              </a:rPr>
              <a:t>5 ч.</a:t>
            </a:r>
            <a:endParaRPr lang="en-US" b="1" dirty="0">
              <a:solidFill>
                <a:srgbClr val="339933"/>
              </a:solidFill>
            </a:endParaRPr>
          </a:p>
        </p:txBody>
      </p:sp>
      <p:sp>
        <p:nvSpPr>
          <p:cNvPr id="5" name="TextBox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065406" y="1262280"/>
            <a:ext cx="1487383" cy="1769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lIns="180000" tIns="73472" rIns="73472" bIns="73472" anchor="ctr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1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6600"/>
              </a:buClr>
              <a:defRPr/>
            </a:pPr>
            <a:r>
              <a:rPr lang="ru-RU" sz="1400" b="0" dirty="0">
                <a:solidFill>
                  <a:srgbClr val="339933"/>
                </a:solidFill>
              </a:rPr>
              <a:t>Ведение амбулаторного приема в</a:t>
            </a:r>
            <a:r>
              <a:rPr lang="en-US" sz="1400" b="0" dirty="0">
                <a:solidFill>
                  <a:srgbClr val="339933"/>
                </a:solidFill>
              </a:rPr>
              <a:t> </a:t>
            </a:r>
            <a:r>
              <a:rPr lang="ru-RU" sz="1400" b="0" dirty="0">
                <a:solidFill>
                  <a:srgbClr val="339933"/>
                </a:solidFill>
              </a:rPr>
              <a:t>рабочие дни</a:t>
            </a:r>
          </a:p>
          <a:p>
            <a:pPr>
              <a:buClr>
                <a:srgbClr val="006600"/>
              </a:buClr>
              <a:defRPr/>
            </a:pPr>
            <a:r>
              <a:rPr lang="ru-RU" sz="1400" dirty="0">
                <a:solidFill>
                  <a:srgbClr val="339933"/>
                </a:solidFill>
              </a:rPr>
              <a:t>6 ч. 40</a:t>
            </a:r>
            <a:r>
              <a:rPr lang="en-US" sz="1400" dirty="0">
                <a:solidFill>
                  <a:srgbClr val="339933"/>
                </a:solidFill>
              </a:rPr>
              <a:t> </a:t>
            </a:r>
            <a:r>
              <a:rPr lang="ru-RU" sz="1400" dirty="0">
                <a:solidFill>
                  <a:srgbClr val="339933"/>
                </a:solidFill>
              </a:rPr>
              <a:t>мин.</a:t>
            </a:r>
            <a:endParaRPr lang="en-US" sz="1400" dirty="0">
              <a:solidFill>
                <a:srgbClr val="339933"/>
              </a:solidFill>
            </a:endParaRPr>
          </a:p>
        </p:txBody>
      </p:sp>
      <p:sp>
        <p:nvSpPr>
          <p:cNvPr id="59" name="TextBox 58"/>
          <p:cNvSpPr txBox="1">
            <a:spLocks/>
          </p:cNvSpPr>
          <p:nvPr/>
        </p:nvSpPr>
        <p:spPr>
          <a:xfrm>
            <a:off x="9539233" y="2667458"/>
            <a:ext cx="1271675" cy="3638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73472" tIns="73472" rIns="73472" bIns="73472" anchor="ctr"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6600"/>
              </a:buClr>
              <a:defRPr sz="1400" baseline="0">
                <a:solidFill>
                  <a:srgbClr val="000000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defRPr/>
            </a:pPr>
            <a:r>
              <a:rPr lang="ru-RU" dirty="0"/>
              <a:t>~ 15 мин.</a:t>
            </a:r>
          </a:p>
        </p:txBody>
      </p:sp>
      <p:sp>
        <p:nvSpPr>
          <p:cNvPr id="74" name="TextBox 73"/>
          <p:cNvSpPr txBox="1">
            <a:spLocks/>
          </p:cNvSpPr>
          <p:nvPr/>
        </p:nvSpPr>
        <p:spPr>
          <a:xfrm>
            <a:off x="9539233" y="1262281"/>
            <a:ext cx="127167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73472" tIns="73472" rIns="73472" bIns="73472" anchor="ctr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6600"/>
              </a:buClr>
              <a:defRPr sz="1400" baseline="0">
                <a:solidFill>
                  <a:srgbClr val="000000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defRPr/>
            </a:pPr>
            <a:r>
              <a:rPr lang="ru-RU" dirty="0"/>
              <a:t>~ 5:40 ч. или 23</a:t>
            </a:r>
            <a:r>
              <a:rPr dirty="0"/>
              <a:t> </a:t>
            </a:r>
            <a:r>
              <a:rPr lang="ru-RU" dirty="0"/>
              <a:t>приема</a:t>
            </a:r>
          </a:p>
        </p:txBody>
      </p:sp>
      <p:sp>
        <p:nvSpPr>
          <p:cNvPr id="88" name="TextBox 87"/>
          <p:cNvSpPr txBox="1">
            <a:spLocks/>
          </p:cNvSpPr>
          <p:nvPr/>
        </p:nvSpPr>
        <p:spPr>
          <a:xfrm>
            <a:off x="9539233" y="4486387"/>
            <a:ext cx="1271675" cy="3638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73472" tIns="73472" rIns="73472" bIns="73472" anchor="ctr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6600"/>
              </a:buClr>
              <a:defRPr sz="1400" baseline="0">
                <a:solidFill>
                  <a:srgbClr val="000000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defRPr/>
            </a:pPr>
            <a:r>
              <a:rPr lang="ru-RU" dirty="0"/>
              <a:t>30 мин.  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4716274" y="1262281"/>
            <a:ext cx="43950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sz="1400" dirty="0"/>
              <a:t>По заболеваниям и профилактике, в том числе представление пациентов на </a:t>
            </a:r>
            <a:r>
              <a:rPr lang="ru-RU" sz="1400" dirty="0" err="1"/>
              <a:t>ВТЭК</a:t>
            </a:r>
            <a:r>
              <a:rPr lang="ru-RU" sz="1400" dirty="0"/>
              <a:t> и врачебную комиссию</a:t>
            </a:r>
          </a:p>
        </p:txBody>
      </p:sp>
      <p:sp>
        <p:nvSpPr>
          <p:cNvPr id="19" name="TextBox 18"/>
          <p:cNvSpPr txBox="1">
            <a:spLocks/>
          </p:cNvSpPr>
          <p:nvPr/>
        </p:nvSpPr>
        <p:spPr>
          <a:xfrm>
            <a:off x="4716274" y="4486386"/>
            <a:ext cx="4395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sz="1400" dirty="0"/>
              <a:t>Обед</a:t>
            </a:r>
          </a:p>
        </p:txBody>
      </p:sp>
      <p:sp>
        <p:nvSpPr>
          <p:cNvPr id="46" name="TextBox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065406" y="4486387"/>
            <a:ext cx="1487383" cy="36382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lIns="180000" tIns="73472" rIns="73472" bIns="73472" anchor="ctr"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1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6600"/>
              </a:buClr>
              <a:defRPr/>
            </a:pPr>
            <a:r>
              <a:rPr lang="ru-RU" sz="1400" b="0" dirty="0">
                <a:solidFill>
                  <a:srgbClr val="339933"/>
                </a:solidFill>
              </a:rPr>
              <a:t>Обед</a:t>
            </a:r>
            <a:endParaRPr lang="en-US" sz="1400" dirty="0">
              <a:solidFill>
                <a:srgbClr val="339933"/>
              </a:solidFill>
            </a:endParaRPr>
          </a:p>
        </p:txBody>
      </p:sp>
      <p:sp>
        <p:nvSpPr>
          <p:cNvPr id="9" name="TextBox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065406" y="3121070"/>
            <a:ext cx="1487383" cy="127552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lIns="180000" tIns="73472" rIns="73472" bIns="73472" anchor="ctr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1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6600"/>
              </a:buClr>
              <a:defRPr/>
            </a:pPr>
            <a:r>
              <a:rPr lang="ru-RU" sz="1400" b="0" dirty="0">
                <a:solidFill>
                  <a:srgbClr val="339933"/>
                </a:solidFill>
              </a:rPr>
              <a:t>Прочая работа по участку</a:t>
            </a:r>
            <a:r>
              <a:rPr lang="en-US" sz="1400" b="0" dirty="0">
                <a:solidFill>
                  <a:srgbClr val="339933"/>
                </a:solidFill>
              </a:rPr>
              <a:t> </a:t>
            </a:r>
            <a:r>
              <a:rPr lang="en-US" sz="1400" dirty="0">
                <a:solidFill>
                  <a:srgbClr val="339933"/>
                </a:solidFill>
              </a:rPr>
              <a:t>5</a:t>
            </a:r>
            <a:r>
              <a:rPr lang="ru-RU" sz="1400" dirty="0">
                <a:solidFill>
                  <a:srgbClr val="339933"/>
                </a:solidFill>
              </a:rPr>
              <a:t>4</a:t>
            </a:r>
            <a:r>
              <a:rPr lang="en-US" sz="1400" dirty="0">
                <a:solidFill>
                  <a:srgbClr val="339933"/>
                </a:solidFill>
              </a:rPr>
              <a:t> </a:t>
            </a:r>
            <a:r>
              <a:rPr lang="ru-RU" sz="1400" dirty="0">
                <a:solidFill>
                  <a:srgbClr val="339933"/>
                </a:solidFill>
              </a:rPr>
              <a:t>мин.</a:t>
            </a:r>
            <a:endParaRPr lang="en-US" sz="1400" dirty="0">
              <a:solidFill>
                <a:srgbClr val="339933"/>
              </a:solidFill>
            </a:endParaRPr>
          </a:p>
        </p:txBody>
      </p:sp>
      <p:sp>
        <p:nvSpPr>
          <p:cNvPr id="47" name="TextBox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645490" y="4940000"/>
            <a:ext cx="1143339" cy="5762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1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6600"/>
              </a:buClr>
              <a:defRPr/>
            </a:pPr>
            <a:r>
              <a:rPr lang="ru-RU" sz="1400" b="0" dirty="0">
                <a:solidFill>
                  <a:srgbClr val="339933"/>
                </a:solidFill>
              </a:rPr>
              <a:t>Дни мал.: </a:t>
            </a:r>
            <a:r>
              <a:rPr lang="ru-RU" sz="1400" dirty="0">
                <a:solidFill>
                  <a:srgbClr val="339933"/>
                </a:solidFill>
              </a:rPr>
              <a:t>7 ч. 42 мин.</a:t>
            </a:r>
            <a:endParaRPr lang="en-US" sz="1400" dirty="0">
              <a:solidFill>
                <a:srgbClr val="339933"/>
              </a:solidFill>
            </a:endParaRPr>
          </a:p>
        </p:txBody>
      </p:sp>
      <p:sp>
        <p:nvSpPr>
          <p:cNvPr id="60" name="TextBox 59"/>
          <p:cNvSpPr txBox="1">
            <a:spLocks/>
          </p:cNvSpPr>
          <p:nvPr/>
        </p:nvSpPr>
        <p:spPr>
          <a:xfrm>
            <a:off x="9539233" y="4940000"/>
            <a:ext cx="1271675" cy="5762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73472" tIns="73472" rIns="73472" bIns="73472" anchor="ctr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6600"/>
              </a:buClr>
              <a:defRPr sz="1400" baseline="0">
                <a:solidFill>
                  <a:srgbClr val="000000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defRPr/>
            </a:pPr>
            <a:r>
              <a:rPr lang="en-US" dirty="0"/>
              <a:t>7 </a:t>
            </a:r>
            <a:r>
              <a:rPr lang="ru-RU" dirty="0"/>
              <a:t>ч. </a:t>
            </a:r>
            <a:r>
              <a:rPr lang="en-US" dirty="0"/>
              <a:t>42</a:t>
            </a:r>
            <a:r>
              <a:rPr lang="ru-RU" dirty="0"/>
              <a:t> мин.</a:t>
            </a:r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>
            <a:off x="4716274" y="4939999"/>
            <a:ext cx="4395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sz="1400" dirty="0"/>
              <a:t>Диспансерное наблюдение маломобильных на дому</a:t>
            </a:r>
          </a:p>
        </p:txBody>
      </p:sp>
      <p:sp>
        <p:nvSpPr>
          <p:cNvPr id="51" name="TextBox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3065406" y="4940000"/>
            <a:ext cx="1487383" cy="57629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lIns="180000" tIns="73472" rIns="73472" bIns="73472" anchor="ctr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400" b="0">
                <a:solidFill>
                  <a:schemeClr val="accent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6600"/>
              </a:buClr>
              <a:defRPr/>
            </a:pPr>
            <a:r>
              <a:rPr lang="en-US" dirty="0">
                <a:solidFill>
                  <a:srgbClr val="339933"/>
                </a:solidFill>
              </a:rPr>
              <a:t>~ </a:t>
            </a:r>
            <a:r>
              <a:rPr lang="ru-RU" dirty="0">
                <a:solidFill>
                  <a:srgbClr val="339933"/>
                </a:solidFill>
              </a:rPr>
              <a:t>8 дней/год</a:t>
            </a:r>
          </a:p>
        </p:txBody>
      </p:sp>
      <p:sp>
        <p:nvSpPr>
          <p:cNvPr id="8" name="Oval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gray">
          <a:xfrm>
            <a:off x="2957076" y="2037770"/>
            <a:ext cx="219600" cy="21802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9933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1400" b="1" dirty="0">
                <a:solidFill>
                  <a:srgbClr val="339933"/>
                </a:solidFill>
              </a:rPr>
              <a:t>1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gray">
          <a:xfrm>
            <a:off x="2957076" y="3649823"/>
            <a:ext cx="219600" cy="21802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9933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-RU" sz="1400" b="1" dirty="0">
                <a:solidFill>
                  <a:srgbClr val="339933"/>
                </a:solidFill>
              </a:rPr>
              <a:t>2</a:t>
            </a:r>
            <a:endParaRPr lang="en-US" sz="1400" b="1" dirty="0">
              <a:solidFill>
                <a:srgbClr val="339933"/>
              </a:solidFill>
            </a:endParaRPr>
          </a:p>
        </p:txBody>
      </p:sp>
      <p:sp>
        <p:nvSpPr>
          <p:cNvPr id="16" name="Oval 6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gray">
          <a:xfrm>
            <a:off x="2957076" y="4559288"/>
            <a:ext cx="219600" cy="218021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9933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-RU" sz="1400" b="1" dirty="0">
                <a:solidFill>
                  <a:srgbClr val="339933"/>
                </a:solidFill>
              </a:rPr>
              <a:t>3</a:t>
            </a:r>
            <a:endParaRPr lang="en-US" sz="1400" b="1" dirty="0">
              <a:solidFill>
                <a:srgbClr val="339933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0" y="1142984"/>
            <a:ext cx="540000" cy="52149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652000" y="1142984"/>
            <a:ext cx="540000" cy="521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44" y="357166"/>
            <a:ext cx="8275763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Прием дежурного врача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540000" cy="5304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9" name="Рисунок 8" descr="MVI_4250.MOV_snapshot_00.07_[2017.01.26_16.31.10]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6066" y="1196752"/>
            <a:ext cx="4143404" cy="25596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628230" y="1196752"/>
            <a:ext cx="540000" cy="5302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6596066" y="3929066"/>
            <a:ext cx="4127872" cy="228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sz="2300" dirty="0">
                <a:solidFill>
                  <a:schemeClr val="accent1"/>
                </a:solidFill>
                <a:cs typeface="+mj-cs"/>
              </a:rPr>
              <a:t>Осуществляют прием по живой очереди пациентов</a:t>
            </a:r>
          </a:p>
          <a:p>
            <a:pPr lvl="1"/>
            <a:r>
              <a:rPr lang="ru-RU" sz="2300" dirty="0">
                <a:solidFill>
                  <a:schemeClr val="accent1"/>
                </a:solidFill>
                <a:cs typeface="+mj-cs"/>
              </a:rPr>
              <a:t>С острой болью</a:t>
            </a:r>
          </a:p>
          <a:p>
            <a:pPr lvl="1"/>
            <a:r>
              <a:rPr lang="ru-RU" sz="2300" dirty="0">
                <a:solidFill>
                  <a:schemeClr val="accent1"/>
                </a:solidFill>
                <a:cs typeface="+mj-cs"/>
              </a:rPr>
              <a:t>Без наличия предварительной записи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6826" y="1196752"/>
            <a:ext cx="384048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6826" y="3929066"/>
            <a:ext cx="384048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32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691966" y="1809240"/>
            <a:ext cx="540000" cy="37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254" r="5639"/>
          <a:stretch>
            <a:fillRect/>
          </a:stretch>
        </p:blipFill>
        <p:spPr bwMode="auto">
          <a:xfrm>
            <a:off x="767408" y="1809240"/>
            <a:ext cx="5292000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t="7272"/>
          <a:stretch>
            <a:fillRect/>
          </a:stretch>
        </p:blipFill>
        <p:spPr bwMode="auto">
          <a:xfrm>
            <a:off x="6240016" y="1809240"/>
            <a:ext cx="5292000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809240"/>
            <a:ext cx="540000" cy="37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588" y="611396"/>
            <a:ext cx="8275763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Выездные фельдшерские бригады</a:t>
            </a:r>
          </a:p>
        </p:txBody>
      </p:sp>
    </p:spTree>
    <p:extLst>
      <p:ext uri="{BB962C8B-B14F-4D97-AF65-F5344CB8AC3E}">
        <p14:creationId xmlns:p14="http://schemas.microsoft.com/office/powerpoint/2010/main" val="36087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0355333"/>
              </p:ext>
            </p:extLst>
          </p:nvPr>
        </p:nvGraphicFramePr>
        <p:xfrm>
          <a:off x="152589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9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892" y="1622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2"/>
          <p:cNvPicPr>
            <a:picLocks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779" y="692696"/>
            <a:ext cx="9500954" cy="587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Pentagon 56"/>
          <p:cNvSpPr>
            <a:spLocks/>
          </p:cNvSpPr>
          <p:nvPr/>
        </p:nvSpPr>
        <p:spPr bwMode="auto">
          <a:xfrm>
            <a:off x="1238216" y="1272209"/>
            <a:ext cx="2969581" cy="5071019"/>
          </a:xfrm>
          <a:prstGeom prst="homePlate">
            <a:avLst>
              <a:gd name="adj" fmla="val 18537"/>
            </a:avLst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endParaRPr lang="ru-RU" sz="1300">
              <a:solidFill>
                <a:schemeClr val="tx2"/>
              </a:solidFill>
            </a:endParaRPr>
          </a:p>
        </p:txBody>
      </p:sp>
      <p:sp>
        <p:nvSpPr>
          <p:cNvPr id="39" name="Rectangle 76"/>
          <p:cNvSpPr>
            <a:spLocks/>
          </p:cNvSpPr>
          <p:nvPr/>
        </p:nvSpPr>
        <p:spPr bwMode="auto">
          <a:xfrm>
            <a:off x="4724401" y="1272209"/>
            <a:ext cx="5822111" cy="507101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endParaRPr lang="ru-RU" sz="1300">
              <a:solidFill>
                <a:schemeClr val="tx2"/>
              </a:solidFill>
            </a:endParaRPr>
          </a:p>
        </p:txBody>
      </p:sp>
      <p:sp>
        <p:nvSpPr>
          <p:cNvPr id="37" name="AutoShape 250"/>
          <p:cNvSpPr>
            <a:spLocks noChangeArrowheads="1"/>
          </p:cNvSpPr>
          <p:nvPr/>
        </p:nvSpPr>
        <p:spPr bwMode="gray">
          <a:xfrm>
            <a:off x="1238216" y="957760"/>
            <a:ext cx="2432868" cy="24622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r>
              <a:rPr lang="az-Cyrl-AZ" sz="1600" dirty="0">
                <a:solidFill>
                  <a:schemeClr val="accent1"/>
                </a:solidFill>
                <a:sym typeface="+mn-lt"/>
              </a:rPr>
              <a:t>Диагностика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90" y="234864"/>
            <a:ext cx="8278633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Организация картохранилища</a:t>
            </a:r>
          </a:p>
        </p:txBody>
      </p:sp>
      <p:sp>
        <p:nvSpPr>
          <p:cNvPr id="43" name="AutoShape 250"/>
          <p:cNvSpPr>
            <a:spLocks noChangeArrowheads="1"/>
          </p:cNvSpPr>
          <p:nvPr/>
        </p:nvSpPr>
        <p:spPr bwMode="gray">
          <a:xfrm>
            <a:off x="4724401" y="692696"/>
            <a:ext cx="5822111" cy="51128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  <a:sym typeface="+mn-lt"/>
              </a:rPr>
              <a:t>Решение: организация картохранилища и маршрутизация амбулаторных карт</a:t>
            </a:r>
          </a:p>
        </p:txBody>
      </p:sp>
      <p:grpSp>
        <p:nvGrpSpPr>
          <p:cNvPr id="6" name="ACET"/>
          <p:cNvGrpSpPr>
            <a:grpSpLocks/>
          </p:cNvGrpSpPr>
          <p:nvPr/>
        </p:nvGrpSpPr>
        <p:grpSpPr bwMode="gray">
          <a:xfrm>
            <a:off x="4897296" y="4913877"/>
            <a:ext cx="5476318" cy="265640"/>
            <a:chOff x="915" y="866"/>
            <a:chExt cx="2686" cy="164"/>
          </a:xfrm>
        </p:grpSpPr>
        <p:cxnSp>
          <p:nvCxnSpPr>
            <p:cNvPr id="45" name="AutoShape 249"/>
            <p:cNvCxnSpPr>
              <a:cxnSpLocks noChangeShapeType="1"/>
              <a:stCxn id="67" idx="4"/>
              <a:endCxn id="6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AutoShape 250"/>
            <p:cNvSpPr>
              <a:spLocks noChangeArrowheads="1"/>
            </p:cNvSpPr>
            <p:nvPr/>
          </p:nvSpPr>
          <p:spPr bwMode="gray">
            <a:xfrm>
              <a:off x="915" y="866"/>
              <a:ext cx="2686" cy="16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659" anchor="b">
              <a:spAutoFit/>
            </a:bodyPr>
            <a:lstStyle/>
            <a:p>
              <a:r>
                <a:rPr lang="ru-RU" sz="1600" dirty="0">
                  <a:solidFill>
                    <a:schemeClr val="accent1"/>
                  </a:solidFill>
                  <a:sym typeface="+mn-lt"/>
                </a:rPr>
                <a:t>Эффект от внедрения</a:t>
              </a:r>
            </a:p>
          </p:txBody>
        </p:sp>
      </p:grpSp>
      <p:grpSp>
        <p:nvGrpSpPr>
          <p:cNvPr id="7" name="Group 71"/>
          <p:cNvGrpSpPr/>
          <p:nvPr/>
        </p:nvGrpSpPr>
        <p:grpSpPr>
          <a:xfrm flipH="1" flipV="1">
            <a:off x="9679429" y="4853428"/>
            <a:ext cx="751545" cy="751545"/>
            <a:chOff x="8051816" y="2954105"/>
            <a:chExt cx="736584" cy="736584"/>
          </a:xfrm>
        </p:grpSpPr>
        <p:sp>
          <p:nvSpPr>
            <p:cNvPr id="73" name="Oval 72"/>
            <p:cNvSpPr/>
            <p:nvPr/>
          </p:nvSpPr>
          <p:spPr>
            <a:xfrm>
              <a:off x="8051816" y="2954105"/>
              <a:ext cx="736584" cy="73658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28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73"/>
            <p:cNvGrpSpPr/>
            <p:nvPr/>
          </p:nvGrpSpPr>
          <p:grpSpPr>
            <a:xfrm flipH="1" flipV="1">
              <a:off x="8119072" y="2972727"/>
              <a:ext cx="618147" cy="625306"/>
              <a:chOff x="564042" y="2149843"/>
              <a:chExt cx="2399129" cy="2426920"/>
            </a:xfrm>
            <a:solidFill>
              <a:schemeClr val="accent1"/>
            </a:solidFill>
          </p:grpSpPr>
          <p:sp>
            <p:nvSpPr>
              <p:cNvPr id="75" name="Freeform 74"/>
              <p:cNvSpPr/>
              <p:nvPr/>
            </p:nvSpPr>
            <p:spPr>
              <a:xfrm>
                <a:off x="823589" y="2149843"/>
                <a:ext cx="2139582" cy="2139582"/>
              </a:xfrm>
              <a:custGeom>
                <a:avLst/>
                <a:gdLst>
                  <a:gd name="connsiteX0" fmla="*/ 1076141 w 2139582"/>
                  <a:gd name="connsiteY0" fmla="*/ 914825 h 2139582"/>
                  <a:gd name="connsiteX1" fmla="*/ 1229141 w 2139582"/>
                  <a:gd name="connsiteY1" fmla="*/ 1067825 h 2139582"/>
                  <a:gd name="connsiteX2" fmla="*/ 1076141 w 2139582"/>
                  <a:gd name="connsiteY2" fmla="*/ 1220825 h 2139582"/>
                  <a:gd name="connsiteX3" fmla="*/ 923141 w 2139582"/>
                  <a:gd name="connsiteY3" fmla="*/ 1067825 h 2139582"/>
                  <a:gd name="connsiteX4" fmla="*/ 1076141 w 2139582"/>
                  <a:gd name="connsiteY4" fmla="*/ 914825 h 2139582"/>
                  <a:gd name="connsiteX5" fmla="*/ 1076352 w 2139582"/>
                  <a:gd name="connsiteY5" fmla="*/ 457625 h 2139582"/>
                  <a:gd name="connsiteX6" fmla="*/ 1688352 w 2139582"/>
                  <a:gd name="connsiteY6" fmla="*/ 1069625 h 2139582"/>
                  <a:gd name="connsiteX7" fmla="*/ 1076352 w 2139582"/>
                  <a:gd name="connsiteY7" fmla="*/ 1681625 h 2139582"/>
                  <a:gd name="connsiteX8" fmla="*/ 1012045 w 2139582"/>
                  <a:gd name="connsiteY8" fmla="*/ 1675142 h 2139582"/>
                  <a:gd name="connsiteX9" fmla="*/ 1023259 w 2139582"/>
                  <a:gd name="connsiteY9" fmla="*/ 1449454 h 2139582"/>
                  <a:gd name="connsiteX10" fmla="*/ 1076352 w 2139582"/>
                  <a:gd name="connsiteY10" fmla="*/ 1454806 h 2139582"/>
                  <a:gd name="connsiteX11" fmla="*/ 1461533 w 2139582"/>
                  <a:gd name="connsiteY11" fmla="*/ 1069625 h 2139582"/>
                  <a:gd name="connsiteX12" fmla="*/ 1076352 w 2139582"/>
                  <a:gd name="connsiteY12" fmla="*/ 684444 h 2139582"/>
                  <a:gd name="connsiteX13" fmla="*/ 691171 w 2139582"/>
                  <a:gd name="connsiteY13" fmla="*/ 1069625 h 2139582"/>
                  <a:gd name="connsiteX14" fmla="*/ 695092 w 2139582"/>
                  <a:gd name="connsiteY14" fmla="*/ 1108523 h 2139582"/>
                  <a:gd name="connsiteX15" fmla="*/ 469624 w 2139582"/>
                  <a:gd name="connsiteY15" fmla="*/ 1121917 h 2139582"/>
                  <a:gd name="connsiteX16" fmla="*/ 464352 w 2139582"/>
                  <a:gd name="connsiteY16" fmla="*/ 1069625 h 2139582"/>
                  <a:gd name="connsiteX17" fmla="*/ 1076352 w 2139582"/>
                  <a:gd name="connsiteY17" fmla="*/ 457625 h 2139582"/>
                  <a:gd name="connsiteX18" fmla="*/ 1069791 w 2139582"/>
                  <a:gd name="connsiteY18" fmla="*/ 0 h 2139582"/>
                  <a:gd name="connsiteX19" fmla="*/ 2139582 w 2139582"/>
                  <a:gd name="connsiteY19" fmla="*/ 1069791 h 2139582"/>
                  <a:gd name="connsiteX20" fmla="*/ 1069791 w 2139582"/>
                  <a:gd name="connsiteY20" fmla="*/ 2139582 h 2139582"/>
                  <a:gd name="connsiteX21" fmla="*/ 989170 w 2139582"/>
                  <a:gd name="connsiteY21" fmla="*/ 2135511 h 2139582"/>
                  <a:gd name="connsiteX22" fmla="*/ 1000671 w 2139582"/>
                  <a:gd name="connsiteY22" fmla="*/ 1904054 h 2139582"/>
                  <a:gd name="connsiteX23" fmla="*/ 1069791 w 2139582"/>
                  <a:gd name="connsiteY23" fmla="*/ 1907544 h 2139582"/>
                  <a:gd name="connsiteX24" fmla="*/ 1907544 w 2139582"/>
                  <a:gd name="connsiteY24" fmla="*/ 1069791 h 2139582"/>
                  <a:gd name="connsiteX25" fmla="*/ 1069791 w 2139582"/>
                  <a:gd name="connsiteY25" fmla="*/ 232038 h 2139582"/>
                  <a:gd name="connsiteX26" fmla="*/ 232038 w 2139582"/>
                  <a:gd name="connsiteY26" fmla="*/ 1069791 h 2139582"/>
                  <a:gd name="connsiteX27" fmla="*/ 235373 w 2139582"/>
                  <a:gd name="connsiteY27" fmla="*/ 1135833 h 2139582"/>
                  <a:gd name="connsiteX28" fmla="*/ 4029 w 2139582"/>
                  <a:gd name="connsiteY28" fmla="*/ 1149576 h 2139582"/>
                  <a:gd name="connsiteX29" fmla="*/ 0 w 2139582"/>
                  <a:gd name="connsiteY29" fmla="*/ 1069791 h 2139582"/>
                  <a:gd name="connsiteX30" fmla="*/ 1069791 w 2139582"/>
                  <a:gd name="connsiteY30" fmla="*/ 0 h 213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139582" h="2139582">
                    <a:moveTo>
                      <a:pt x="1076141" y="914825"/>
                    </a:moveTo>
                    <a:cubicBezTo>
                      <a:pt x="1160641" y="914825"/>
                      <a:pt x="1229141" y="983325"/>
                      <a:pt x="1229141" y="1067825"/>
                    </a:cubicBezTo>
                    <a:cubicBezTo>
                      <a:pt x="1229141" y="1152325"/>
                      <a:pt x="1160641" y="1220825"/>
                      <a:pt x="1076141" y="1220825"/>
                    </a:cubicBezTo>
                    <a:cubicBezTo>
                      <a:pt x="991641" y="1220825"/>
                      <a:pt x="923141" y="1152325"/>
                      <a:pt x="923141" y="1067825"/>
                    </a:cubicBezTo>
                    <a:cubicBezTo>
                      <a:pt x="923141" y="983325"/>
                      <a:pt x="991641" y="914825"/>
                      <a:pt x="1076141" y="914825"/>
                    </a:cubicBezTo>
                    <a:close/>
                    <a:moveTo>
                      <a:pt x="1076352" y="457625"/>
                    </a:moveTo>
                    <a:cubicBezTo>
                      <a:pt x="1414350" y="457625"/>
                      <a:pt x="1688352" y="731627"/>
                      <a:pt x="1688352" y="1069625"/>
                    </a:cubicBezTo>
                    <a:cubicBezTo>
                      <a:pt x="1688352" y="1407623"/>
                      <a:pt x="1414350" y="1681625"/>
                      <a:pt x="1076352" y="1681625"/>
                    </a:cubicBezTo>
                    <a:lnTo>
                      <a:pt x="1012045" y="1675142"/>
                    </a:lnTo>
                    <a:lnTo>
                      <a:pt x="1023259" y="1449454"/>
                    </a:lnTo>
                    <a:lnTo>
                      <a:pt x="1076352" y="1454806"/>
                    </a:lnTo>
                    <a:cubicBezTo>
                      <a:pt x="1289082" y="1454806"/>
                      <a:pt x="1461533" y="1282355"/>
                      <a:pt x="1461533" y="1069625"/>
                    </a:cubicBezTo>
                    <a:cubicBezTo>
                      <a:pt x="1461533" y="856895"/>
                      <a:pt x="1289082" y="684444"/>
                      <a:pt x="1076352" y="684444"/>
                    </a:cubicBezTo>
                    <a:cubicBezTo>
                      <a:pt x="863622" y="684444"/>
                      <a:pt x="691171" y="856895"/>
                      <a:pt x="691171" y="1069625"/>
                    </a:cubicBezTo>
                    <a:lnTo>
                      <a:pt x="695092" y="1108523"/>
                    </a:lnTo>
                    <a:lnTo>
                      <a:pt x="469624" y="1121917"/>
                    </a:lnTo>
                    <a:lnTo>
                      <a:pt x="464352" y="1069625"/>
                    </a:lnTo>
                    <a:cubicBezTo>
                      <a:pt x="464352" y="731627"/>
                      <a:pt x="738354" y="457625"/>
                      <a:pt x="1076352" y="457625"/>
                    </a:cubicBezTo>
                    <a:close/>
                    <a:moveTo>
                      <a:pt x="1069791" y="0"/>
                    </a:moveTo>
                    <a:cubicBezTo>
                      <a:pt x="1660620" y="0"/>
                      <a:pt x="2139582" y="478962"/>
                      <a:pt x="2139582" y="1069791"/>
                    </a:cubicBezTo>
                    <a:cubicBezTo>
                      <a:pt x="2139582" y="1660620"/>
                      <a:pt x="1660620" y="2139582"/>
                      <a:pt x="1069791" y="2139582"/>
                    </a:cubicBezTo>
                    <a:lnTo>
                      <a:pt x="989170" y="2135511"/>
                    </a:lnTo>
                    <a:lnTo>
                      <a:pt x="1000671" y="1904054"/>
                    </a:lnTo>
                    <a:lnTo>
                      <a:pt x="1069791" y="1907544"/>
                    </a:lnTo>
                    <a:cubicBezTo>
                      <a:pt x="1532469" y="1907544"/>
                      <a:pt x="1907544" y="1532469"/>
                      <a:pt x="1907544" y="1069791"/>
                    </a:cubicBezTo>
                    <a:cubicBezTo>
                      <a:pt x="1907544" y="607113"/>
                      <a:pt x="1532469" y="232038"/>
                      <a:pt x="1069791" y="232038"/>
                    </a:cubicBezTo>
                    <a:cubicBezTo>
                      <a:pt x="607113" y="232038"/>
                      <a:pt x="232038" y="607113"/>
                      <a:pt x="232038" y="1069791"/>
                    </a:cubicBezTo>
                    <a:lnTo>
                      <a:pt x="235373" y="1135833"/>
                    </a:lnTo>
                    <a:lnTo>
                      <a:pt x="4029" y="1149576"/>
                    </a:lnTo>
                    <a:lnTo>
                      <a:pt x="0" y="1069791"/>
                    </a:lnTo>
                    <a:cubicBezTo>
                      <a:pt x="0" y="478962"/>
                      <a:pt x="478962" y="0"/>
                      <a:pt x="1069791" y="0"/>
                    </a:cubicBezTo>
                    <a:close/>
                  </a:path>
                </a:pathLst>
              </a:custGeom>
              <a:grpFill/>
              <a:ln w="9525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sz="1428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564042" y="3448050"/>
                <a:ext cx="1107281" cy="1128713"/>
              </a:xfrm>
              <a:custGeom>
                <a:avLst/>
                <a:gdLst>
                  <a:gd name="connsiteX0" fmla="*/ 0 w 1107281"/>
                  <a:gd name="connsiteY0" fmla="*/ 814388 h 1128713"/>
                  <a:gd name="connsiteX1" fmla="*/ 592931 w 1107281"/>
                  <a:gd name="connsiteY1" fmla="*/ 216694 h 1128713"/>
                  <a:gd name="connsiteX2" fmla="*/ 292893 w 1107281"/>
                  <a:gd name="connsiteY2" fmla="*/ 42863 h 1128713"/>
                  <a:gd name="connsiteX3" fmla="*/ 1107281 w 1107281"/>
                  <a:gd name="connsiteY3" fmla="*/ 0 h 1128713"/>
                  <a:gd name="connsiteX4" fmla="*/ 1062037 w 1107281"/>
                  <a:gd name="connsiteY4" fmla="*/ 816769 h 1128713"/>
                  <a:gd name="connsiteX5" fmla="*/ 909637 w 1107281"/>
                  <a:gd name="connsiteY5" fmla="*/ 538163 h 1128713"/>
                  <a:gd name="connsiteX6" fmla="*/ 311943 w 1107281"/>
                  <a:gd name="connsiteY6" fmla="*/ 1128713 h 1128713"/>
                  <a:gd name="connsiteX7" fmla="*/ 290512 w 1107281"/>
                  <a:gd name="connsiteY7" fmla="*/ 847725 h 1128713"/>
                  <a:gd name="connsiteX8" fmla="*/ 0 w 1107281"/>
                  <a:gd name="connsiteY8" fmla="*/ 814388 h 112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281" h="1128713">
                    <a:moveTo>
                      <a:pt x="0" y="814388"/>
                    </a:moveTo>
                    <a:lnTo>
                      <a:pt x="592931" y="216694"/>
                    </a:lnTo>
                    <a:lnTo>
                      <a:pt x="292893" y="42863"/>
                    </a:lnTo>
                    <a:lnTo>
                      <a:pt x="1107281" y="0"/>
                    </a:lnTo>
                    <a:lnTo>
                      <a:pt x="1062037" y="816769"/>
                    </a:lnTo>
                    <a:lnTo>
                      <a:pt x="909637" y="538163"/>
                    </a:lnTo>
                    <a:lnTo>
                      <a:pt x="311943" y="1128713"/>
                    </a:lnTo>
                    <a:lnTo>
                      <a:pt x="290512" y="847725"/>
                    </a:lnTo>
                    <a:lnTo>
                      <a:pt x="0" y="814388"/>
                    </a:lnTo>
                    <a:close/>
                  </a:path>
                </a:pathLst>
              </a:custGeom>
              <a:grpFill/>
              <a:ln w="9525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28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" name="Group 67"/>
          <p:cNvGrpSpPr>
            <a:grpSpLocks noChangeAspect="1"/>
          </p:cNvGrpSpPr>
          <p:nvPr/>
        </p:nvGrpSpPr>
        <p:grpSpPr bwMode="gray">
          <a:xfrm>
            <a:off x="2820948" y="5191413"/>
            <a:ext cx="911721" cy="949799"/>
            <a:chOff x="953080" y="3612379"/>
            <a:chExt cx="608236" cy="610157"/>
          </a:xfrm>
          <a:solidFill>
            <a:schemeClr val="accent1"/>
          </a:solidFill>
        </p:grpSpPr>
        <p:sp>
          <p:nvSpPr>
            <p:cNvPr id="69" name="Freeform 191"/>
            <p:cNvSpPr>
              <a:spLocks noEditPoints="1"/>
            </p:cNvSpPr>
            <p:nvPr/>
          </p:nvSpPr>
          <p:spPr bwMode="gray">
            <a:xfrm>
              <a:off x="953080" y="3612379"/>
              <a:ext cx="608236" cy="610157"/>
            </a:xfrm>
            <a:custGeom>
              <a:avLst/>
              <a:gdLst>
                <a:gd name="T0" fmla="*/ 166 w 268"/>
                <a:gd name="T1" fmla="*/ 0 h 269"/>
                <a:gd name="T2" fmla="*/ 65 w 268"/>
                <a:gd name="T3" fmla="*/ 102 h 269"/>
                <a:gd name="T4" fmla="*/ 79 w 268"/>
                <a:gd name="T5" fmla="*/ 153 h 269"/>
                <a:gd name="T6" fmla="*/ 75 w 268"/>
                <a:gd name="T7" fmla="*/ 156 h 269"/>
                <a:gd name="T8" fmla="*/ 10 w 268"/>
                <a:gd name="T9" fmla="*/ 221 h 269"/>
                <a:gd name="T10" fmla="*/ 10 w 268"/>
                <a:gd name="T11" fmla="*/ 258 h 269"/>
                <a:gd name="T12" fmla="*/ 47 w 268"/>
                <a:gd name="T13" fmla="*/ 258 h 269"/>
                <a:gd name="T14" fmla="*/ 113 w 268"/>
                <a:gd name="T15" fmla="*/ 193 h 269"/>
                <a:gd name="T16" fmla="*/ 116 w 268"/>
                <a:gd name="T17" fmla="*/ 190 h 269"/>
                <a:gd name="T18" fmla="*/ 166 w 268"/>
                <a:gd name="T19" fmla="*/ 203 h 269"/>
                <a:gd name="T20" fmla="*/ 268 w 268"/>
                <a:gd name="T21" fmla="*/ 102 h 269"/>
                <a:gd name="T22" fmla="*/ 166 w 268"/>
                <a:gd name="T23" fmla="*/ 0 h 269"/>
                <a:gd name="T24" fmla="*/ 167 w 268"/>
                <a:gd name="T25" fmla="*/ 182 h 269"/>
                <a:gd name="T26" fmla="*/ 86 w 268"/>
                <a:gd name="T27" fmla="*/ 101 h 269"/>
                <a:gd name="T28" fmla="*/ 167 w 268"/>
                <a:gd name="T29" fmla="*/ 21 h 269"/>
                <a:gd name="T30" fmla="*/ 247 w 268"/>
                <a:gd name="T31" fmla="*/ 101 h 269"/>
                <a:gd name="T32" fmla="*/ 167 w 268"/>
                <a:gd name="T33" fmla="*/ 1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69">
                  <a:moveTo>
                    <a:pt x="166" y="0"/>
                  </a:moveTo>
                  <a:cubicBezTo>
                    <a:pt x="110" y="0"/>
                    <a:pt x="65" y="46"/>
                    <a:pt x="65" y="102"/>
                  </a:cubicBezTo>
                  <a:cubicBezTo>
                    <a:pt x="65" y="121"/>
                    <a:pt x="70" y="138"/>
                    <a:pt x="79" y="153"/>
                  </a:cubicBezTo>
                  <a:cubicBezTo>
                    <a:pt x="78" y="154"/>
                    <a:pt x="76" y="155"/>
                    <a:pt x="75" y="156"/>
                  </a:cubicBezTo>
                  <a:cubicBezTo>
                    <a:pt x="10" y="221"/>
                    <a:pt x="10" y="221"/>
                    <a:pt x="10" y="221"/>
                  </a:cubicBezTo>
                  <a:cubicBezTo>
                    <a:pt x="0" y="231"/>
                    <a:pt x="0" y="248"/>
                    <a:pt x="10" y="258"/>
                  </a:cubicBezTo>
                  <a:cubicBezTo>
                    <a:pt x="21" y="269"/>
                    <a:pt x="37" y="269"/>
                    <a:pt x="47" y="258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4" y="192"/>
                    <a:pt x="115" y="191"/>
                    <a:pt x="116" y="190"/>
                  </a:cubicBezTo>
                  <a:cubicBezTo>
                    <a:pt x="131" y="198"/>
                    <a:pt x="148" y="203"/>
                    <a:pt x="166" y="203"/>
                  </a:cubicBezTo>
                  <a:cubicBezTo>
                    <a:pt x="222" y="203"/>
                    <a:pt x="268" y="158"/>
                    <a:pt x="268" y="102"/>
                  </a:cubicBezTo>
                  <a:cubicBezTo>
                    <a:pt x="268" y="46"/>
                    <a:pt x="222" y="0"/>
                    <a:pt x="166" y="0"/>
                  </a:cubicBezTo>
                  <a:close/>
                  <a:moveTo>
                    <a:pt x="167" y="182"/>
                  </a:moveTo>
                  <a:cubicBezTo>
                    <a:pt x="122" y="182"/>
                    <a:pt x="86" y="146"/>
                    <a:pt x="86" y="101"/>
                  </a:cubicBezTo>
                  <a:cubicBezTo>
                    <a:pt x="86" y="57"/>
                    <a:pt x="122" y="21"/>
                    <a:pt x="167" y="21"/>
                  </a:cubicBezTo>
                  <a:cubicBezTo>
                    <a:pt x="211" y="21"/>
                    <a:pt x="247" y="57"/>
                    <a:pt x="247" y="101"/>
                  </a:cubicBezTo>
                  <a:cubicBezTo>
                    <a:pt x="247" y="146"/>
                    <a:pt x="211" y="182"/>
                    <a:pt x="167" y="1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28" dirty="0"/>
            </a:p>
          </p:txBody>
        </p:sp>
        <p:sp>
          <p:nvSpPr>
            <p:cNvPr id="70" name="Freeform 15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gray">
            <a:xfrm>
              <a:off x="1126326" y="3727302"/>
              <a:ext cx="313551" cy="285166"/>
            </a:xfrm>
            <a:custGeom>
              <a:avLst/>
              <a:gdLst>
                <a:gd name="T0" fmla="*/ 139 w 201"/>
                <a:gd name="T1" fmla="*/ 0 h 183"/>
                <a:gd name="T2" fmla="*/ 137 w 201"/>
                <a:gd name="T3" fmla="*/ 5 h 183"/>
                <a:gd name="T4" fmla="*/ 155 w 201"/>
                <a:gd name="T5" fmla="*/ 23 h 183"/>
                <a:gd name="T6" fmla="*/ 118 w 201"/>
                <a:gd name="T7" fmla="*/ 59 h 183"/>
                <a:gd name="T8" fmla="*/ 87 w 201"/>
                <a:gd name="T9" fmla="*/ 28 h 183"/>
                <a:gd name="T10" fmla="*/ 79 w 201"/>
                <a:gd name="T11" fmla="*/ 28 h 183"/>
                <a:gd name="T12" fmla="*/ 2 w 201"/>
                <a:gd name="T13" fmla="*/ 105 h 183"/>
                <a:gd name="T14" fmla="*/ 2 w 201"/>
                <a:gd name="T15" fmla="*/ 111 h 183"/>
                <a:gd name="T16" fmla="*/ 19 w 201"/>
                <a:gd name="T17" fmla="*/ 128 h 183"/>
                <a:gd name="T18" fmla="*/ 25 w 201"/>
                <a:gd name="T19" fmla="*/ 128 h 183"/>
                <a:gd name="T20" fmla="*/ 83 w 201"/>
                <a:gd name="T21" fmla="*/ 70 h 183"/>
                <a:gd name="T22" fmla="*/ 116 w 201"/>
                <a:gd name="T23" fmla="*/ 102 h 183"/>
                <a:gd name="T24" fmla="*/ 121 w 201"/>
                <a:gd name="T25" fmla="*/ 103 h 183"/>
                <a:gd name="T26" fmla="*/ 178 w 201"/>
                <a:gd name="T27" fmla="*/ 46 h 183"/>
                <a:gd name="T28" fmla="*/ 196 w 201"/>
                <a:gd name="T29" fmla="*/ 64 h 183"/>
                <a:gd name="T30" fmla="*/ 201 w 201"/>
                <a:gd name="T31" fmla="*/ 61 h 183"/>
                <a:gd name="T32" fmla="*/ 201 w 201"/>
                <a:gd name="T33" fmla="*/ 6 h 183"/>
                <a:gd name="T34" fmla="*/ 195 w 201"/>
                <a:gd name="T35" fmla="*/ 0 h 183"/>
                <a:gd name="T36" fmla="*/ 139 w 201"/>
                <a:gd name="T37" fmla="*/ 0 h 183"/>
                <a:gd name="T38" fmla="*/ 178 w 201"/>
                <a:gd name="T39" fmla="*/ 62 h 183"/>
                <a:gd name="T40" fmla="*/ 153 w 201"/>
                <a:gd name="T41" fmla="*/ 87 h 183"/>
                <a:gd name="T42" fmla="*/ 153 w 201"/>
                <a:gd name="T43" fmla="*/ 176 h 183"/>
                <a:gd name="T44" fmla="*/ 158 w 201"/>
                <a:gd name="T45" fmla="*/ 183 h 183"/>
                <a:gd name="T46" fmla="*/ 188 w 201"/>
                <a:gd name="T47" fmla="*/ 183 h 183"/>
                <a:gd name="T48" fmla="*/ 193 w 201"/>
                <a:gd name="T49" fmla="*/ 176 h 183"/>
                <a:gd name="T50" fmla="*/ 193 w 201"/>
                <a:gd name="T51" fmla="*/ 77 h 183"/>
                <a:gd name="T52" fmla="*/ 178 w 201"/>
                <a:gd name="T53" fmla="*/ 62 h 183"/>
                <a:gd name="T54" fmla="*/ 83 w 201"/>
                <a:gd name="T55" fmla="*/ 86 h 183"/>
                <a:gd name="T56" fmla="*/ 57 w 201"/>
                <a:gd name="T57" fmla="*/ 112 h 183"/>
                <a:gd name="T58" fmla="*/ 57 w 201"/>
                <a:gd name="T59" fmla="*/ 176 h 183"/>
                <a:gd name="T60" fmla="*/ 62 w 201"/>
                <a:gd name="T61" fmla="*/ 183 h 183"/>
                <a:gd name="T62" fmla="*/ 93 w 201"/>
                <a:gd name="T63" fmla="*/ 183 h 183"/>
                <a:gd name="T64" fmla="*/ 98 w 201"/>
                <a:gd name="T65" fmla="*/ 176 h 183"/>
                <a:gd name="T66" fmla="*/ 98 w 201"/>
                <a:gd name="T67" fmla="*/ 104 h 183"/>
                <a:gd name="T68" fmla="*/ 98 w 201"/>
                <a:gd name="T69" fmla="*/ 101 h 183"/>
                <a:gd name="T70" fmla="*/ 83 w 201"/>
                <a:gd name="T71" fmla="*/ 86 h 183"/>
                <a:gd name="T72" fmla="*/ 145 w 201"/>
                <a:gd name="T73" fmla="*/ 95 h 183"/>
                <a:gd name="T74" fmla="*/ 121 w 201"/>
                <a:gd name="T75" fmla="*/ 119 h 183"/>
                <a:gd name="T76" fmla="*/ 116 w 201"/>
                <a:gd name="T77" fmla="*/ 118 h 183"/>
                <a:gd name="T78" fmla="*/ 105 w 201"/>
                <a:gd name="T79" fmla="*/ 108 h 183"/>
                <a:gd name="T80" fmla="*/ 105 w 201"/>
                <a:gd name="T81" fmla="*/ 110 h 183"/>
                <a:gd name="T82" fmla="*/ 105 w 201"/>
                <a:gd name="T83" fmla="*/ 176 h 183"/>
                <a:gd name="T84" fmla="*/ 110 w 201"/>
                <a:gd name="T85" fmla="*/ 183 h 183"/>
                <a:gd name="T86" fmla="*/ 140 w 201"/>
                <a:gd name="T87" fmla="*/ 183 h 183"/>
                <a:gd name="T88" fmla="*/ 145 w 201"/>
                <a:gd name="T89" fmla="*/ 176 h 183"/>
                <a:gd name="T90" fmla="*/ 145 w 201"/>
                <a:gd name="T91" fmla="*/ 95 h 183"/>
                <a:gd name="T92" fmla="*/ 49 w 201"/>
                <a:gd name="T93" fmla="*/ 120 h 183"/>
                <a:gd name="T94" fmla="*/ 25 w 201"/>
                <a:gd name="T95" fmla="*/ 144 h 183"/>
                <a:gd name="T96" fmla="*/ 19 w 201"/>
                <a:gd name="T97" fmla="*/ 144 h 183"/>
                <a:gd name="T98" fmla="*/ 9 w 201"/>
                <a:gd name="T99" fmla="*/ 133 h 183"/>
                <a:gd name="T100" fmla="*/ 9 w 201"/>
                <a:gd name="T101" fmla="*/ 176 h 183"/>
                <a:gd name="T102" fmla="*/ 14 w 201"/>
                <a:gd name="T103" fmla="*/ 183 h 183"/>
                <a:gd name="T104" fmla="*/ 44 w 201"/>
                <a:gd name="T105" fmla="*/ 183 h 183"/>
                <a:gd name="T106" fmla="*/ 49 w 201"/>
                <a:gd name="T107" fmla="*/ 176 h 183"/>
                <a:gd name="T108" fmla="*/ 49 w 201"/>
                <a:gd name="T109" fmla="*/ 12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3">
                  <a:moveTo>
                    <a:pt x="139" y="0"/>
                  </a:moveTo>
                  <a:cubicBezTo>
                    <a:pt x="136" y="0"/>
                    <a:pt x="135" y="3"/>
                    <a:pt x="137" y="5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18" y="59"/>
                    <a:pt x="118" y="59"/>
                    <a:pt x="118" y="5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5" y="26"/>
                    <a:pt x="82" y="25"/>
                    <a:pt x="79" y="2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0" y="107"/>
                    <a:pt x="1" y="109"/>
                    <a:pt x="2" y="111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21" y="129"/>
                    <a:pt x="22" y="130"/>
                    <a:pt x="25" y="128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116" y="102"/>
                    <a:pt x="116" y="102"/>
                    <a:pt x="116" y="102"/>
                  </a:cubicBezTo>
                  <a:cubicBezTo>
                    <a:pt x="118" y="105"/>
                    <a:pt x="120" y="104"/>
                    <a:pt x="121" y="103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8" y="66"/>
                    <a:pt x="201" y="65"/>
                    <a:pt x="201" y="61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lnTo>
                    <a:pt x="139" y="0"/>
                  </a:lnTo>
                  <a:close/>
                  <a:moveTo>
                    <a:pt x="178" y="62"/>
                  </a:moveTo>
                  <a:cubicBezTo>
                    <a:pt x="153" y="87"/>
                    <a:pt x="153" y="87"/>
                    <a:pt x="153" y="87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80"/>
                    <a:pt x="155" y="183"/>
                    <a:pt x="158" y="183"/>
                  </a:cubicBezTo>
                  <a:cubicBezTo>
                    <a:pt x="188" y="183"/>
                    <a:pt x="188" y="183"/>
                    <a:pt x="188" y="183"/>
                  </a:cubicBezTo>
                  <a:cubicBezTo>
                    <a:pt x="190" y="183"/>
                    <a:pt x="193" y="180"/>
                    <a:pt x="193" y="176"/>
                  </a:cubicBezTo>
                  <a:cubicBezTo>
                    <a:pt x="193" y="77"/>
                    <a:pt x="193" y="77"/>
                    <a:pt x="193" y="77"/>
                  </a:cubicBezTo>
                  <a:lnTo>
                    <a:pt x="178" y="62"/>
                  </a:lnTo>
                  <a:close/>
                  <a:moveTo>
                    <a:pt x="83" y="86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7" y="176"/>
                    <a:pt x="57" y="176"/>
                    <a:pt x="57" y="176"/>
                  </a:cubicBezTo>
                  <a:cubicBezTo>
                    <a:pt x="57" y="180"/>
                    <a:pt x="59" y="183"/>
                    <a:pt x="62" y="183"/>
                  </a:cubicBezTo>
                  <a:cubicBezTo>
                    <a:pt x="93" y="183"/>
                    <a:pt x="93" y="183"/>
                    <a:pt x="93" y="183"/>
                  </a:cubicBezTo>
                  <a:cubicBezTo>
                    <a:pt x="96" y="183"/>
                    <a:pt x="98" y="180"/>
                    <a:pt x="98" y="17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1"/>
                    <a:pt x="98" y="101"/>
                    <a:pt x="98" y="101"/>
                  </a:cubicBezTo>
                  <a:lnTo>
                    <a:pt x="83" y="86"/>
                  </a:lnTo>
                  <a:close/>
                  <a:moveTo>
                    <a:pt x="145" y="95"/>
                  </a:moveTo>
                  <a:cubicBezTo>
                    <a:pt x="121" y="119"/>
                    <a:pt x="121" y="119"/>
                    <a:pt x="121" y="119"/>
                  </a:cubicBezTo>
                  <a:cubicBezTo>
                    <a:pt x="120" y="120"/>
                    <a:pt x="118" y="121"/>
                    <a:pt x="116" y="118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5" y="180"/>
                    <a:pt x="107" y="183"/>
                    <a:pt x="110" y="183"/>
                  </a:cubicBezTo>
                  <a:cubicBezTo>
                    <a:pt x="140" y="183"/>
                    <a:pt x="140" y="183"/>
                    <a:pt x="140" y="183"/>
                  </a:cubicBezTo>
                  <a:cubicBezTo>
                    <a:pt x="142" y="183"/>
                    <a:pt x="145" y="180"/>
                    <a:pt x="145" y="176"/>
                  </a:cubicBezTo>
                  <a:lnTo>
                    <a:pt x="145" y="95"/>
                  </a:lnTo>
                  <a:close/>
                  <a:moveTo>
                    <a:pt x="49" y="120"/>
                  </a:moveTo>
                  <a:cubicBezTo>
                    <a:pt x="25" y="144"/>
                    <a:pt x="25" y="144"/>
                    <a:pt x="25" y="144"/>
                  </a:cubicBezTo>
                  <a:cubicBezTo>
                    <a:pt x="22" y="146"/>
                    <a:pt x="21" y="145"/>
                    <a:pt x="19" y="144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80"/>
                    <a:pt x="11" y="183"/>
                    <a:pt x="14" y="183"/>
                  </a:cubicBezTo>
                  <a:cubicBezTo>
                    <a:pt x="44" y="183"/>
                    <a:pt x="44" y="183"/>
                    <a:pt x="44" y="183"/>
                  </a:cubicBezTo>
                  <a:cubicBezTo>
                    <a:pt x="46" y="183"/>
                    <a:pt x="49" y="180"/>
                    <a:pt x="49" y="176"/>
                  </a:cubicBezTo>
                  <a:cubicBezTo>
                    <a:pt x="49" y="120"/>
                    <a:pt x="49" y="120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28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75143" y="1403858"/>
            <a:ext cx="2236306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pPr lvl="1"/>
            <a:r>
              <a:rPr lang="ru-RU" sz="1600" dirty="0"/>
              <a:t>В ряде поликлиник амбулаторные карты выдаются пациентом на руки, что нарушает 323-ФЗ</a:t>
            </a:r>
          </a:p>
          <a:p>
            <a:pPr lvl="1"/>
            <a:r>
              <a:rPr lang="ru-RU" sz="1600" dirty="0"/>
              <a:t>Пациенты жалуются на частые потери карт, а также на долгое время ожидания карты в очереди в регистратуре</a:t>
            </a:r>
          </a:p>
          <a:p>
            <a:pPr lvl="1"/>
            <a:r>
              <a:rPr lang="ru-RU" sz="1600" dirty="0"/>
              <a:t>Отсутствует единый стандарт хранения и маршрутизации карт</a:t>
            </a: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4897296" y="1403858"/>
            <a:ext cx="547631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pPr lvl="1"/>
            <a:r>
              <a:rPr lang="ru-RU" sz="1600" dirty="0"/>
              <a:t>Организация </a:t>
            </a:r>
            <a:r>
              <a:rPr lang="ru-RU" sz="1600" dirty="0" err="1"/>
              <a:t>картохранилища</a:t>
            </a:r>
            <a:r>
              <a:rPr lang="ru-RU" sz="1600" dirty="0"/>
              <a:t> в отдельном закрытом помещении</a:t>
            </a:r>
          </a:p>
          <a:p>
            <a:pPr lvl="2"/>
            <a:r>
              <a:rPr lang="ru-RU" sz="1600" dirty="0"/>
              <a:t>Размещение карт по участкам, цветовая маркировка</a:t>
            </a:r>
          </a:p>
          <a:p>
            <a:pPr lvl="1"/>
            <a:r>
              <a:rPr lang="ru-RU" sz="1600" dirty="0"/>
              <a:t>Выделение отдельных сотрудников </a:t>
            </a:r>
            <a:r>
              <a:rPr lang="ru-RU" sz="1600" dirty="0" err="1"/>
              <a:t>картохранилища</a:t>
            </a:r>
            <a:r>
              <a:rPr lang="ru-RU" sz="1600" dirty="0"/>
              <a:t>, ответственных за подбор и маршрутизацию карт</a:t>
            </a:r>
          </a:p>
          <a:p>
            <a:pPr lvl="2"/>
            <a:r>
              <a:rPr lang="ru-RU" sz="1600" dirty="0"/>
              <a:t>Сотрудники </a:t>
            </a:r>
            <a:r>
              <a:rPr lang="ru-RU" sz="1600" dirty="0" err="1"/>
              <a:t>картохранилища</a:t>
            </a:r>
            <a:r>
              <a:rPr lang="ru-RU" sz="1600" dirty="0"/>
              <a:t> при маршрутизации карт за день до приема</a:t>
            </a:r>
          </a:p>
          <a:p>
            <a:pPr lvl="2"/>
            <a:r>
              <a:rPr lang="ru-RU" sz="1600" dirty="0"/>
              <a:t>Медицинские сестры при маршрутизации карт от врача на медицинский пост</a:t>
            </a:r>
          </a:p>
          <a:p>
            <a:pPr lvl="1"/>
            <a:r>
              <a:rPr lang="ru-RU" sz="1600" dirty="0"/>
              <a:t>Определение четких принципов маршрутизации карт</a:t>
            </a:r>
          </a:p>
          <a:p>
            <a:pPr lvl="2"/>
            <a:r>
              <a:rPr lang="ru-RU" sz="1600" dirty="0"/>
              <a:t>Из </a:t>
            </a:r>
            <a:r>
              <a:rPr lang="ru-RU" sz="1600" dirty="0" err="1"/>
              <a:t>картохранилища</a:t>
            </a:r>
            <a:r>
              <a:rPr lang="ru-RU" sz="1600" dirty="0"/>
              <a:t> к терапевту</a:t>
            </a:r>
          </a:p>
          <a:p>
            <a:pPr lvl="2"/>
            <a:r>
              <a:rPr lang="ru-RU" sz="1600" dirty="0"/>
              <a:t>От терапевта на медицинский пост/к врачу-специалисту</a:t>
            </a:r>
          </a:p>
          <a:p>
            <a:pPr lvl="2"/>
            <a:r>
              <a:rPr lang="ru-RU" sz="1600" dirty="0"/>
              <a:t>От врача – в </a:t>
            </a:r>
            <a:r>
              <a:rPr lang="ru-RU" sz="1600" dirty="0" err="1"/>
              <a:t>картохранилище</a:t>
            </a:r>
            <a:endParaRPr lang="ru-RU" sz="1600" dirty="0"/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4897296" y="5229200"/>
            <a:ext cx="5476318" cy="100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pPr lvl="1"/>
            <a:r>
              <a:rPr lang="ru-RU" sz="1600" dirty="0"/>
              <a:t>Сокращение потери амбулаторных карт</a:t>
            </a:r>
          </a:p>
          <a:p>
            <a:pPr lvl="1"/>
            <a:r>
              <a:rPr lang="ru-RU" sz="1600" dirty="0"/>
              <a:t>Сокращение времени нахождения пациента в поликлинике</a:t>
            </a:r>
          </a:p>
          <a:p>
            <a:pPr lvl="1"/>
            <a:r>
              <a:rPr lang="ru-RU" sz="1600" dirty="0"/>
              <a:t>Повышение удовлетворенности посетителей</a:t>
            </a:r>
          </a:p>
        </p:txBody>
      </p:sp>
      <p:sp>
        <p:nvSpPr>
          <p:cNvPr id="46" name="Прямоугольник 27"/>
          <p:cNvSpPr>
            <a:spLocks/>
          </p:cNvSpPr>
          <p:nvPr/>
        </p:nvSpPr>
        <p:spPr>
          <a:xfrm>
            <a:off x="4781759" y="4853921"/>
            <a:ext cx="5707392" cy="1412435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928670"/>
            <a:ext cx="540000" cy="52149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652000" y="928670"/>
            <a:ext cx="540000" cy="52149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72" y="727330"/>
            <a:ext cx="540000" cy="520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32296" y="727330"/>
            <a:ext cx="540000" cy="520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4704" y="642918"/>
            <a:ext cx="6963200" cy="52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52662" y="5964053"/>
            <a:ext cx="7286676" cy="82253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sz="2200" dirty="0">
                <a:solidFill>
                  <a:schemeClr val="accent1"/>
                </a:solidFill>
                <a:cs typeface="+mj-cs"/>
              </a:rPr>
              <a:t>80% больных обеспечиваются медицинской помощью в амбулаторно-поликлинических условиях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91" y="234863"/>
            <a:ext cx="8278633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Ремонтные работы по дизайнерскому проекту </a:t>
            </a:r>
            <a:br>
              <a:rPr lang="ru-RU" sz="2400" dirty="0"/>
            </a:br>
            <a:r>
              <a:rPr lang="ru-RU" sz="2400" dirty="0"/>
              <a:t>для применения поликлиниками Республики Татарстан</a:t>
            </a:r>
            <a:endParaRPr lang="en-US" sz="2400" dirty="0"/>
          </a:p>
        </p:txBody>
      </p:sp>
      <p:pic>
        <p:nvPicPr>
          <p:cNvPr id="301058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086" y="1357297"/>
            <a:ext cx="4473286" cy="29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59" name="Рисунок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1007" y="1357297"/>
            <a:ext cx="4483678" cy="29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/>
          </p:cNvSpPr>
          <p:nvPr/>
        </p:nvSpPr>
        <p:spPr>
          <a:xfrm>
            <a:off x="-47668" y="1357297"/>
            <a:ext cx="540000" cy="484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6910" y="4500570"/>
            <a:ext cx="8001000" cy="21145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3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Выделено  5 млн. 631 тыс рублей:</a:t>
            </a:r>
          </a:p>
          <a:p>
            <a:pPr marL="623888" lvl="1" indent="-361950">
              <a:lnSpc>
                <a:spcPct val="150000"/>
              </a:lnSpc>
              <a:buFont typeface="Wingdings" pitchFamily="2" charset="2"/>
              <a:buChar char="Ø"/>
              <a:tabLst>
                <a:tab pos="623888" algn="l"/>
              </a:tabLst>
              <a:defRPr/>
            </a:pPr>
            <a:r>
              <a:rPr lang="ru-RU" sz="23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4 млн. 400 тыс рублей на ремонтные работы</a:t>
            </a:r>
          </a:p>
          <a:p>
            <a:pPr marL="623888" lvl="1" indent="-361950">
              <a:lnSpc>
                <a:spcPct val="150000"/>
              </a:lnSpc>
              <a:buFont typeface="Wingdings" pitchFamily="2" charset="2"/>
              <a:buChar char="Ø"/>
              <a:tabLst>
                <a:tab pos="623888" algn="l"/>
              </a:tabLst>
              <a:defRPr/>
            </a:pPr>
            <a:r>
              <a:rPr lang="ru-RU" sz="23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1 млн рублей на мебель, навигацию, </a:t>
            </a:r>
            <a:r>
              <a:rPr lang="ru-RU" sz="2300" b="1" dirty="0" err="1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орг-технику</a:t>
            </a:r>
            <a:r>
              <a:rPr lang="ru-RU" sz="23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marL="623888" lvl="1" indent="-361950">
              <a:lnSpc>
                <a:spcPct val="150000"/>
              </a:lnSpc>
              <a:buFont typeface="Wingdings" pitchFamily="2" charset="2"/>
              <a:buChar char="Ø"/>
              <a:tabLst>
                <a:tab pos="623888" algn="l"/>
              </a:tabLst>
              <a:defRPr/>
            </a:pPr>
            <a:r>
              <a:rPr lang="ru-RU" sz="23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231 тыс рублей на  мед. оборудование</a:t>
            </a:r>
          </a:p>
        </p:txBody>
      </p:sp>
      <p:sp>
        <p:nvSpPr>
          <p:cNvPr id="11" name="Прямоугольник 10"/>
          <p:cNvSpPr>
            <a:spLocks/>
          </p:cNvSpPr>
          <p:nvPr/>
        </p:nvSpPr>
        <p:spPr>
          <a:xfrm>
            <a:off x="11652000" y="1357297"/>
            <a:ext cx="540000" cy="484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/>
          </p:cNvSpPr>
          <p:nvPr/>
        </p:nvSpPr>
        <p:spPr>
          <a:xfrm>
            <a:off x="11668168" y="714355"/>
            <a:ext cx="571500" cy="484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7271" y="714356"/>
            <a:ext cx="6952742" cy="484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95340" y="5728844"/>
            <a:ext cx="10001320" cy="91486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pPr algn="ctr"/>
            <a:r>
              <a:rPr lang="ru-RU" sz="2500" dirty="0">
                <a:solidFill>
                  <a:schemeClr val="accent1"/>
                </a:solidFill>
                <a:cs typeface="+mj-cs"/>
              </a:rPr>
              <a:t>Принцип дружелюбной поликлиники </a:t>
            </a:r>
            <a:r>
              <a:rPr lang="ru-RU" sz="2500" dirty="0" smtClean="0">
                <a:solidFill>
                  <a:schemeClr val="accent1"/>
                </a:solidFill>
                <a:cs typeface="+mj-cs"/>
              </a:rPr>
              <a:t>–</a:t>
            </a:r>
          </a:p>
          <a:p>
            <a:pPr algn="ctr"/>
            <a:r>
              <a:rPr lang="ru-RU" sz="2500" dirty="0" smtClean="0">
                <a:solidFill>
                  <a:schemeClr val="accent1"/>
                </a:solidFill>
                <a:cs typeface="+mj-cs"/>
              </a:rPr>
              <a:t> </a:t>
            </a:r>
            <a:r>
              <a:rPr lang="ru-RU" sz="25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j-lt"/>
              </a:rPr>
              <a:t>вежливость, внимательность, открытость и дружелюбие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629" y="714355"/>
            <a:ext cx="6952742" cy="484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>
            <a:spLocks/>
          </p:cNvSpPr>
          <p:nvPr/>
        </p:nvSpPr>
        <p:spPr>
          <a:xfrm>
            <a:off x="0" y="714355"/>
            <a:ext cx="571500" cy="484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88" y="234864"/>
            <a:ext cx="9858444" cy="7694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695450" indent="-1695450"/>
            <a:r>
              <a:rPr lang="ru-RU" sz="2400" dirty="0"/>
              <a:t>Наш девиз: </a:t>
            </a:r>
            <a:r>
              <a:rPr lang="ru-RU" sz="2500" b="1" kern="1200" dirty="0">
                <a:solidFill>
                  <a:srgbClr val="FF0000"/>
                </a:solidFill>
              </a:rPr>
              <a:t>Если Пациент не обращается к Вам за помощью – инициатива должна исходить от Вас!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70" y="1142984"/>
            <a:ext cx="540000" cy="543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28230" y="1142984"/>
            <a:ext cx="540000" cy="543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9488" y="1142984"/>
            <a:ext cx="8150020" cy="54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491" y="234862"/>
            <a:ext cx="8275763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Наша дружелюбная команда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/>
          <a:stretch/>
        </p:blipFill>
        <p:spPr>
          <a:xfrm>
            <a:off x="2193313" y="854398"/>
            <a:ext cx="7805374" cy="5781502"/>
          </a:xfrm>
          <a:prstGeom prst="rect">
            <a:avLst/>
          </a:prstGeom>
        </p:spPr>
      </p:pic>
      <p:sp>
        <p:nvSpPr>
          <p:cNvPr id="4" name="Прямоугольник 3"/>
          <p:cNvSpPr>
            <a:spLocks/>
          </p:cNvSpPr>
          <p:nvPr/>
        </p:nvSpPr>
        <p:spPr>
          <a:xfrm>
            <a:off x="11596730" y="854398"/>
            <a:ext cx="571500" cy="57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>
            <a:spLocks/>
          </p:cNvSpPr>
          <p:nvPr/>
        </p:nvSpPr>
        <p:spPr>
          <a:xfrm>
            <a:off x="23774" y="854398"/>
            <a:ext cx="571500" cy="57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39206" y="6416733"/>
            <a:ext cx="1928826" cy="29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939" dirty="0" err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rPr>
              <a:t>Шәүкәт</a:t>
            </a:r>
            <a:r>
              <a:rPr lang="ru-RU" sz="1939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rPr>
              <a:t> </a:t>
            </a:r>
            <a:r>
              <a:rPr lang="ru-RU" sz="1939" dirty="0" err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rPr>
              <a:t>Галиев</a:t>
            </a:r>
            <a:endParaRPr lang="ru-RU" sz="1939" dirty="0">
              <a:solidFill>
                <a:schemeClr val="tx2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6943" y="5967731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rPr>
              <a:t>“Яшьлек килә дә китә, картлык килә дә кала” </a:t>
            </a:r>
            <a:endParaRPr lang="ru-RU" sz="2400" dirty="0">
              <a:solidFill>
                <a:schemeClr val="tx2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70" y="714356"/>
            <a:ext cx="540000" cy="46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7" name="Рисунок 6" descr="dsc02519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2976000" y="714356"/>
            <a:ext cx="6240000" cy="468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70" y="709330"/>
            <a:ext cx="540000" cy="52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52000" y="727330"/>
            <a:ext cx="540000" cy="520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12" name="Рисунок 11" descr="dsc02519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2616000" y="637892"/>
            <a:ext cx="6960000" cy="52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2662" y="1714488"/>
            <a:ext cx="7572428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6000" cap="all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j-lt"/>
              </a:rPr>
              <a:t>Благодарю 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6000" cap="all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j-lt"/>
              </a:rPr>
              <a:t>За 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8546" y="5643579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6600"/>
                </a:solidFill>
              </a:rPr>
              <a:t>Сайт: </a:t>
            </a:r>
            <a:r>
              <a:rPr lang="en-US" sz="2400" dirty="0">
                <a:solidFill>
                  <a:srgbClr val="006600"/>
                </a:solidFill>
              </a:rPr>
              <a:t>http://pol18.ru/</a:t>
            </a:r>
            <a:endParaRPr lang="ru-RU" sz="2400" dirty="0">
              <a:solidFill>
                <a:srgbClr val="0066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6600"/>
                </a:solidFill>
              </a:rPr>
              <a:t>e-mail</a:t>
            </a:r>
            <a:r>
              <a:rPr lang="ru-RU" sz="2400" dirty="0">
                <a:solidFill>
                  <a:srgbClr val="006600"/>
                </a:solidFill>
              </a:rPr>
              <a:t>: </a:t>
            </a:r>
            <a:r>
              <a:rPr lang="en-US" sz="2400" dirty="0">
                <a:solidFill>
                  <a:srgbClr val="006600"/>
                </a:solidFill>
              </a:rPr>
              <a:t>pol18.kzn@tatar.ru</a:t>
            </a:r>
            <a:endParaRPr lang="ru-RU" sz="2400" dirty="0">
              <a:solidFill>
                <a:srgbClr val="006600"/>
              </a:solidFill>
            </a:endParaRPr>
          </a:p>
        </p:txBody>
      </p:sp>
      <p:pic>
        <p:nvPicPr>
          <p:cNvPr id="5" name="Picture 16" descr="D:\Work\Красная строка\Минздав\презентация Вафин Яковлева\LOGO_minzdra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345" y="72154"/>
            <a:ext cx="1452877" cy="4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857232"/>
            <a:ext cx="4000528" cy="253915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200" b="1" kern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НИЗКАЯ ДОСТУПНОСТЬ </a:t>
            </a:r>
            <a:r>
              <a:rPr lang="ru-RU" sz="2200" b="1" kern="1200" dirty="0">
                <a:solidFill>
                  <a:schemeClr val="accent2">
                    <a:lumMod val="75000"/>
                  </a:schemeClr>
                </a:solidFill>
              </a:rPr>
              <a:t>- ОДНА ИЗ ПРОБЛЕМ </a:t>
            </a:r>
            <a:br>
              <a:rPr lang="ru-RU" sz="2200" b="1" kern="1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kern="1200" dirty="0">
                <a:solidFill>
                  <a:schemeClr val="accent2">
                    <a:lumMod val="75000"/>
                  </a:schemeClr>
                </a:solidFill>
              </a:rPr>
              <a:t>ОКАЗАНИЯ ПЕРВИЧНОЙ МЕДИКО – САНИТАРНОЙ ПОМОЩИ</a:t>
            </a:r>
          </a:p>
        </p:txBody>
      </p:sp>
      <p:pic>
        <p:nvPicPr>
          <p:cNvPr id="5" name="Рисунок 4" descr="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8876" y="1142985"/>
            <a:ext cx="4154772" cy="4141015"/>
          </a:xfrm>
          <a:prstGeom prst="rect">
            <a:avLst/>
          </a:prstGeom>
        </p:spPr>
      </p:pic>
      <p:pic>
        <p:nvPicPr>
          <p:cNvPr id="4" name="Содержимое 3" descr="1490613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818" r="2816"/>
          <a:stretch>
            <a:fillRect/>
          </a:stretch>
        </p:blipFill>
        <p:spPr>
          <a:xfrm flipH="1">
            <a:off x="1524000" y="3929067"/>
            <a:ext cx="4786346" cy="1255713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857232"/>
            <a:ext cx="540000" cy="50720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52000" y="857232"/>
            <a:ext cx="540000" cy="50720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24496" y="2000240"/>
            <a:ext cx="564360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 </a:t>
            </a:r>
            <a:r>
              <a:rPr lang="ru-RU" sz="4000" dirty="0">
                <a:solidFill>
                  <a:srgbClr val="006600"/>
                </a:solidFill>
              </a:rPr>
              <a:t>"</a:t>
            </a:r>
            <a:r>
              <a:rPr lang="tt-RU" sz="4000" b="1" dirty="0">
                <a:solidFill>
                  <a:srgbClr val="006600"/>
                </a:solidFill>
                <a:latin typeface="Monotype Corsiva" pitchFamily="66" charset="0"/>
              </a:rPr>
              <a:t>Не стоит бояться перемен. Чаще всего они случаются именно в тот момент, </a:t>
            </a:r>
            <a:endParaRPr lang="tt-RU" sz="4000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r>
              <a:rPr lang="tt-RU" sz="4000" b="1" dirty="0" smtClean="0">
                <a:solidFill>
                  <a:srgbClr val="006600"/>
                </a:solidFill>
                <a:latin typeface="Monotype Corsiva" pitchFamily="66" charset="0"/>
              </a:rPr>
              <a:t>когда </a:t>
            </a:r>
            <a:r>
              <a:rPr lang="tt-RU" sz="4000" b="1" dirty="0">
                <a:solidFill>
                  <a:srgbClr val="006600"/>
                </a:solidFill>
                <a:latin typeface="Monotype Corsiva" pitchFamily="66" charset="0"/>
              </a:rPr>
              <a:t>они необходимы</a:t>
            </a:r>
            <a:r>
              <a:rPr lang="ru-RU" sz="4000" b="1" dirty="0">
                <a:solidFill>
                  <a:srgbClr val="006600"/>
                </a:solidFill>
              </a:rPr>
              <a:t>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67900" y="4845618"/>
            <a:ext cx="1643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t-RU" sz="2400" dirty="0" smtClean="0">
                <a:solidFill>
                  <a:srgbClr val="006600"/>
                </a:solidFill>
                <a:latin typeface="Monotype Corsiva" pitchFamily="66" charset="0"/>
              </a:rPr>
              <a:t> ~Конфу</a:t>
            </a:r>
            <a:r>
              <a:rPr lang="ru-RU" sz="2400" dirty="0" err="1">
                <a:solidFill>
                  <a:srgbClr val="006600"/>
                </a:solidFill>
                <a:latin typeface="Monotype Corsiva" pitchFamily="66" charset="0"/>
              </a:rPr>
              <a:t>ц</a:t>
            </a:r>
            <a:r>
              <a:rPr lang="tt-RU" sz="2400" dirty="0" smtClean="0">
                <a:solidFill>
                  <a:srgbClr val="006600"/>
                </a:solidFill>
                <a:latin typeface="Monotype Corsiva" pitchFamily="66" charset="0"/>
              </a:rPr>
              <a:t>ий~</a:t>
            </a:r>
            <a:endParaRPr lang="ru-RU" sz="24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/>
          <a:srcRect l="8808" t="18943" r="11624"/>
          <a:stretch>
            <a:fillRect/>
          </a:stretch>
        </p:blipFill>
        <p:spPr bwMode="auto">
          <a:xfrm>
            <a:off x="1144272" y="1197612"/>
            <a:ext cx="394328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>
            <a:spLocks/>
          </p:cNvSpPr>
          <p:nvPr/>
        </p:nvSpPr>
        <p:spPr>
          <a:xfrm>
            <a:off x="0" y="1197612"/>
            <a:ext cx="540000" cy="46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>
            <a:spLocks/>
          </p:cNvSpPr>
          <p:nvPr/>
        </p:nvSpPr>
        <p:spPr>
          <a:xfrm>
            <a:off x="11652000" y="1197612"/>
            <a:ext cx="540000" cy="46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490" y="234864"/>
            <a:ext cx="8278633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"Дружелюбная поликлиника – Татарстанский стандарт</a:t>
            </a:r>
            <a:r>
              <a:rPr lang="az-Cyrl-AZ" sz="2400" dirty="0"/>
              <a:t>"</a:t>
            </a:r>
            <a:endParaRPr lang="ru-RU" sz="2400" dirty="0"/>
          </a:p>
        </p:txBody>
      </p:sp>
      <p:sp>
        <p:nvSpPr>
          <p:cNvPr id="5" name="Прямоугольник 4"/>
          <p:cNvSpPr>
            <a:spLocks/>
          </p:cNvSpPr>
          <p:nvPr/>
        </p:nvSpPr>
        <p:spPr>
          <a:xfrm>
            <a:off x="23770" y="736778"/>
            <a:ext cx="540000" cy="490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>
            <a:spLocks/>
          </p:cNvSpPr>
          <p:nvPr/>
        </p:nvSpPr>
        <p:spPr>
          <a:xfrm>
            <a:off x="11628230" y="736778"/>
            <a:ext cx="540000" cy="490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1894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960" y="736778"/>
            <a:ext cx="7380080" cy="4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>
            <a:spLocks/>
          </p:cNvSpPr>
          <p:nvPr/>
        </p:nvSpPr>
        <p:spPr>
          <a:xfrm>
            <a:off x="1095340" y="5821177"/>
            <a:ext cx="9644130" cy="82253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aseline="0">
                <a:solidFill>
                  <a:schemeClr val="accent1"/>
                </a:solidFill>
                <a:cs typeface="+mj-cs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32" baseline="0"/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/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32" baseline="0"/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dirty="0">
                <a:sym typeface="+mj-lt"/>
              </a:rPr>
              <a:t>Программа мероприятий, направленная на повышение доступности, эффективности и качества оказания медицинской помощи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523968" y="1297132"/>
            <a:ext cx="3618656" cy="7200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Терапевтическая служба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23968" y="2127575"/>
            <a:ext cx="3612718" cy="7200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Стоматологическая служба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3968" y="2937605"/>
            <a:ext cx="3612718" cy="7200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Травматологическая служба</a:t>
            </a:r>
          </a:p>
        </p:txBody>
      </p:sp>
      <p:sp>
        <p:nvSpPr>
          <p:cNvPr id="12" name="Стрелка влево 11"/>
          <p:cNvSpPr/>
          <p:nvPr/>
        </p:nvSpPr>
        <p:spPr>
          <a:xfrm>
            <a:off x="6207155" y="2944814"/>
            <a:ext cx="4175125" cy="712787"/>
          </a:xfrm>
          <a:prstGeom prst="leftArrow">
            <a:avLst>
              <a:gd name="adj1" fmla="val 50000"/>
              <a:gd name="adj2" fmla="val 80236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136 977 человек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8866" y="4849146"/>
            <a:ext cx="1786495" cy="952157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cs typeface="Arial" pitchFamily="34" charset="0"/>
              </a:rPr>
              <a:t>Дневной стационар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95406" y="4849146"/>
            <a:ext cx="1786495" cy="952157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cs typeface="Arial" pitchFamily="34" charset="0"/>
              </a:rPr>
              <a:t>Офис врача общей практики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23968" y="3768146"/>
            <a:ext cx="3612718" cy="7200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Женская консультация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62326" y="4849147"/>
            <a:ext cx="1786495" cy="952156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cs typeface="Arial" pitchFamily="34" charset="0"/>
              </a:rPr>
              <a:t>Центр здоровья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23968" y="5972622"/>
            <a:ext cx="8858312" cy="43675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cs typeface="Arial" pitchFamily="34" charset="0"/>
              </a:rPr>
              <a:t>Диагностическая служба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95785" y="4849147"/>
            <a:ext cx="1786495" cy="952156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cs typeface="Arial" pitchFamily="34" charset="0"/>
              </a:rPr>
              <a:t>ФТО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1825" y="357166"/>
            <a:ext cx="83883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87538" indent="-1887538" algn="ctr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ГАУЗ «Городская поликлиника № 18»</a:t>
            </a:r>
          </a:p>
        </p:txBody>
      </p:sp>
      <p:sp>
        <p:nvSpPr>
          <p:cNvPr id="22" name="Стрелка влево 21"/>
          <p:cNvSpPr/>
          <p:nvPr/>
        </p:nvSpPr>
        <p:spPr>
          <a:xfrm>
            <a:off x="6207155" y="3775075"/>
            <a:ext cx="4175125" cy="712788"/>
          </a:xfrm>
          <a:prstGeom prst="leftArrow">
            <a:avLst>
              <a:gd name="adj1" fmla="val 50000"/>
              <a:gd name="adj2" fmla="val 80236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74 640 человек</a:t>
            </a:r>
          </a:p>
        </p:txBody>
      </p:sp>
      <p:sp>
        <p:nvSpPr>
          <p:cNvPr id="23" name="Стрелка влево 22"/>
          <p:cNvSpPr/>
          <p:nvPr/>
        </p:nvSpPr>
        <p:spPr>
          <a:xfrm>
            <a:off x="6207155" y="2127250"/>
            <a:ext cx="4175125" cy="712788"/>
          </a:xfrm>
          <a:prstGeom prst="leftArrow">
            <a:avLst>
              <a:gd name="adj1" fmla="val 50000"/>
              <a:gd name="adj2" fmla="val 8023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127 342 человека</a:t>
            </a:r>
          </a:p>
        </p:txBody>
      </p:sp>
      <p:sp>
        <p:nvSpPr>
          <p:cNvPr id="24" name="Стрелка влево 23"/>
          <p:cNvSpPr/>
          <p:nvPr/>
        </p:nvSpPr>
        <p:spPr>
          <a:xfrm>
            <a:off x="6207155" y="1279526"/>
            <a:ext cx="4175125" cy="714375"/>
          </a:xfrm>
          <a:prstGeom prst="leftArrow">
            <a:avLst>
              <a:gd name="adj1" fmla="val 50000"/>
              <a:gd name="adj2" fmla="val 8023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67 919 человек</a:t>
            </a:r>
          </a:p>
        </p:txBody>
      </p:sp>
      <p:sp>
        <p:nvSpPr>
          <p:cNvPr id="17" name="Прямоугольник 16"/>
          <p:cNvSpPr>
            <a:spLocks/>
          </p:cNvSpPr>
          <p:nvPr/>
        </p:nvSpPr>
        <p:spPr>
          <a:xfrm>
            <a:off x="0" y="1000108"/>
            <a:ext cx="540000" cy="520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>
            <a:spLocks/>
          </p:cNvSpPr>
          <p:nvPr/>
        </p:nvSpPr>
        <p:spPr>
          <a:xfrm>
            <a:off x="11652000" y="1000108"/>
            <a:ext cx="540000" cy="520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2" name="Object 4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8380243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8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 hidden="1"/>
          <p:cNvSpPr/>
          <p:nvPr>
            <p:custDataLst>
              <p:tags r:id="rId3"/>
            </p:custDataLst>
          </p:nvPr>
        </p:nvSpPr>
        <p:spPr bwMode="auto">
          <a:xfrm>
            <a:off x="1524001" y="1"/>
            <a:ext cx="161925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8" name="Rectangle 37"/>
          <p:cNvSpPr>
            <a:spLocks/>
          </p:cNvSpPr>
          <p:nvPr/>
        </p:nvSpPr>
        <p:spPr>
          <a:xfrm>
            <a:off x="4540250" y="1654176"/>
            <a:ext cx="6342096" cy="49116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097" name="Freeform 61"/>
          <p:cNvSpPr>
            <a:spLocks/>
          </p:cNvSpPr>
          <p:nvPr/>
        </p:nvSpPr>
        <p:spPr bwMode="auto">
          <a:xfrm>
            <a:off x="1238216" y="1654176"/>
            <a:ext cx="3155235" cy="4911645"/>
          </a:xfrm>
          <a:prstGeom prst="homePlate">
            <a:avLst>
              <a:gd name="adj" fmla="val 19222"/>
            </a:avLst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lIns="93296" tIns="46648" rIns="93296" bIns="46648">
            <a:no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00" name="Title 1"/>
          <p:cNvSpPr>
            <a:spLocks noGrp="1"/>
          </p:cNvSpPr>
          <p:nvPr>
            <p:ph type="title"/>
          </p:nvPr>
        </p:nvSpPr>
        <p:spPr>
          <a:xfrm>
            <a:off x="1645491" y="234864"/>
            <a:ext cx="8278633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Основные причины неудовлетворенности пациентов в </a:t>
            </a:r>
            <a:r>
              <a:rPr lang="ru-RU" sz="2400" dirty="0" err="1"/>
              <a:t>ГАУЗ</a:t>
            </a:r>
            <a:r>
              <a:rPr lang="ru-RU" sz="2400" dirty="0"/>
              <a:t> "Городская поликлиника № 18" г. Казани </a:t>
            </a:r>
            <a:endParaRPr lang="en-GB" sz="2400" dirty="0"/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31628831"/>
              </p:ext>
            </p:extLst>
          </p:nvPr>
        </p:nvGraphicFramePr>
        <p:xfrm>
          <a:off x="6310314" y="2214554"/>
          <a:ext cx="4280047" cy="43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9" name="Chart" r:id="rId19" imgW="4280047" imgH="4368625" progId="MSGraph.Chart.8">
                  <p:embed followColorScheme="full"/>
                </p:oleObj>
              </mc:Choice>
              <mc:Fallback>
                <p:oleObj name="Chart" r:id="rId19" imgW="4280047" imgH="4368625" progId="MSGraph.Chart.8">
                  <p:embed followColorScheme="full"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4" y="2214554"/>
                        <a:ext cx="4280047" cy="436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2" name="Text Placeholder 90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691063" y="4881564"/>
            <a:ext cx="14811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895350">
              <a:buClr>
                <a:schemeClr val="tx2"/>
              </a:buClr>
            </a:pPr>
            <a:r>
              <a:rPr lang="ru-RU" sz="1400" dirty="0">
                <a:sym typeface="+mn-lt"/>
              </a:rPr>
              <a:t>Качество лечения</a:t>
            </a:r>
          </a:p>
        </p:txBody>
      </p:sp>
      <p:sp>
        <p:nvSpPr>
          <p:cNvPr id="2106" name="Text Placeholder 9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691063" y="6043614"/>
            <a:ext cx="9921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895350">
              <a:buClr>
                <a:schemeClr val="tx2"/>
              </a:buClr>
            </a:pPr>
            <a:fld id="{24FDB399-A5B9-466D-9965-B371989C7BB9}" type="datetime'''В''''ежлив''''''о''''с''''''т''''''''ь'''''">
              <a:rPr lang="en-US" altLang="en-US" sz="1400">
                <a:sym typeface="+mn-lt"/>
              </a:rPr>
              <a:pPr defTabSz="895350">
                <a:buClr>
                  <a:schemeClr val="tx2"/>
                </a:buClr>
              </a:pPr>
              <a:t>Вежливость</a:t>
            </a:fld>
            <a:endParaRPr lang="ru-RU" sz="1400" dirty="0">
              <a:sym typeface="+mn-lt"/>
            </a:endParaRPr>
          </a:p>
        </p:txBody>
      </p:sp>
      <p:sp>
        <p:nvSpPr>
          <p:cNvPr id="2107" name="Text Placeholder 91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691064" y="5462589"/>
            <a:ext cx="1755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895350">
              <a:buClr>
                <a:schemeClr val="tx2"/>
              </a:buClr>
            </a:pPr>
            <a:r>
              <a:rPr lang="ru-RU" sz="1400" dirty="0">
                <a:sym typeface="+mn-lt"/>
              </a:rPr>
              <a:t>Работа</a:t>
            </a:r>
            <a:r>
              <a:rPr lang="en-US" sz="1400" dirty="0">
                <a:sym typeface="+mn-lt"/>
              </a:rPr>
              <a:t> </a:t>
            </a:r>
            <a:r>
              <a:rPr lang="ru-RU" sz="1400" dirty="0">
                <a:sym typeface="+mn-lt"/>
              </a:rPr>
              <a:t>регистратуры</a:t>
            </a:r>
          </a:p>
        </p:txBody>
      </p:sp>
      <p:sp>
        <p:nvSpPr>
          <p:cNvPr id="2111" name="Text Placeholder 86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691063" y="2451100"/>
            <a:ext cx="14224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895350">
              <a:buClr>
                <a:schemeClr val="tx2"/>
              </a:buClr>
            </a:pPr>
            <a:r>
              <a:rPr lang="ru-RU" sz="1400" dirty="0">
                <a:sym typeface="+mn-lt"/>
              </a:rPr>
              <a:t>Доступность</a:t>
            </a:r>
            <a:r>
              <a:rPr lang="en-US" sz="1400" dirty="0">
                <a:sym typeface="+mn-lt"/>
              </a:rPr>
              <a:t> </a:t>
            </a:r>
            <a:endParaRPr lang="ru-RU" sz="1400" dirty="0">
              <a:sym typeface="+mn-lt"/>
            </a:endParaRPr>
          </a:p>
          <a:p>
            <a:pPr defTabSz="895350">
              <a:buClr>
                <a:schemeClr val="tx2"/>
              </a:buClr>
            </a:pPr>
            <a:r>
              <a:rPr lang="ru-RU" sz="1400" dirty="0">
                <a:sym typeface="+mn-lt"/>
              </a:rPr>
              <a:t>(наличие записи)</a:t>
            </a:r>
          </a:p>
        </p:txBody>
      </p:sp>
      <p:sp>
        <p:nvSpPr>
          <p:cNvPr id="2108" name="Text Placeholder 89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691064" y="4194175"/>
            <a:ext cx="14255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895350">
              <a:buClr>
                <a:schemeClr val="tx2"/>
              </a:buClr>
            </a:pPr>
            <a:r>
              <a:rPr lang="ru-RU" sz="1400" dirty="0">
                <a:sym typeface="+mn-lt"/>
              </a:rPr>
              <a:t>Удобство записи </a:t>
            </a:r>
          </a:p>
          <a:p>
            <a:pPr defTabSz="895350">
              <a:buClr>
                <a:schemeClr val="tx2"/>
              </a:buClr>
            </a:pPr>
            <a:r>
              <a:rPr lang="ru-RU" sz="1400" dirty="0">
                <a:sym typeface="+mn-lt"/>
              </a:rPr>
              <a:t>на прием</a:t>
            </a:r>
          </a:p>
        </p:txBody>
      </p:sp>
      <p:sp>
        <p:nvSpPr>
          <p:cNvPr id="2109" name="Text Placeholder 1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691064" y="3613150"/>
            <a:ext cx="16875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895350">
              <a:buClr>
                <a:schemeClr val="tx2"/>
              </a:buClr>
            </a:pPr>
            <a:r>
              <a:rPr lang="ru-RU" sz="1400" dirty="0">
                <a:sym typeface="+mn-lt"/>
              </a:rPr>
              <a:t>Длительность </a:t>
            </a:r>
          </a:p>
          <a:p>
            <a:pPr defTabSz="895350">
              <a:buClr>
                <a:schemeClr val="tx2"/>
              </a:buClr>
            </a:pPr>
            <a:r>
              <a:rPr lang="ru-RU" sz="1400" dirty="0">
                <a:sym typeface="+mn-lt"/>
              </a:rPr>
              <a:t>ожидания</a:t>
            </a:r>
            <a:r>
              <a:rPr lang="en-US" sz="1400" dirty="0">
                <a:sym typeface="+mn-lt"/>
              </a:rPr>
              <a:t> </a:t>
            </a:r>
            <a:r>
              <a:rPr lang="ru-RU" sz="1400" dirty="0">
                <a:sym typeface="+mn-lt"/>
              </a:rPr>
              <a:t>в очереди</a:t>
            </a:r>
          </a:p>
        </p:txBody>
      </p:sp>
      <p:sp>
        <p:nvSpPr>
          <p:cNvPr id="2110" name="Text Placeholder 87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691063" y="3138489"/>
            <a:ext cx="744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895350">
              <a:buClr>
                <a:schemeClr val="tx2"/>
              </a:buClr>
            </a:pPr>
            <a:r>
              <a:rPr lang="ru-RU" sz="1400" dirty="0">
                <a:sym typeface="+mn-lt"/>
              </a:rPr>
              <a:t>Комфорт</a:t>
            </a:r>
          </a:p>
        </p:txBody>
      </p:sp>
      <p:sp>
        <p:nvSpPr>
          <p:cNvPr id="71" name="Rectangle 70"/>
          <p:cNvSpPr/>
          <p:nvPr>
            <p:custDataLst>
              <p:tags r:id="rId12"/>
            </p:custDataLst>
          </p:nvPr>
        </p:nvSpPr>
        <p:spPr bwMode="auto">
          <a:xfrm>
            <a:off x="7593185" y="1066801"/>
            <a:ext cx="168275" cy="1682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>
            <p:custDataLst>
              <p:tags r:id="rId13"/>
            </p:custDataLst>
          </p:nvPr>
        </p:nvSpPr>
        <p:spPr bwMode="auto">
          <a:xfrm>
            <a:off x="4557986" y="1066801"/>
            <a:ext cx="169862" cy="1682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16" name="Text Placeholder 23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810116" y="1057276"/>
            <a:ext cx="26368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895350">
              <a:buClr>
                <a:schemeClr val="tx2"/>
              </a:buClr>
            </a:pPr>
            <a:r>
              <a:rPr lang="ru-RU" sz="1200" dirty="0">
                <a:sym typeface="+mn-lt"/>
              </a:rPr>
              <a:t>Среднее время ожидания в очереди</a:t>
            </a:r>
          </a:p>
        </p:txBody>
      </p:sp>
      <p:sp>
        <p:nvSpPr>
          <p:cNvPr id="2117" name="Text Placeholder 2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866811" y="1057276"/>
            <a:ext cx="2679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895350">
              <a:buClr>
                <a:schemeClr val="tx2"/>
              </a:buClr>
            </a:pPr>
            <a:r>
              <a:rPr lang="ru-RU" sz="1200" dirty="0">
                <a:sym typeface="+mn-lt"/>
              </a:rPr>
              <a:t>Средняя продолжительность приема</a:t>
            </a:r>
          </a:p>
        </p:txBody>
      </p:sp>
      <p:sp>
        <p:nvSpPr>
          <p:cNvPr id="2119" name="AutoShape 250"/>
          <p:cNvSpPr>
            <a:spLocks noChangeArrowheads="1"/>
          </p:cNvSpPr>
          <p:nvPr/>
        </p:nvSpPr>
        <p:spPr bwMode="gray">
          <a:xfrm>
            <a:off x="4540250" y="1341439"/>
            <a:ext cx="6006261" cy="23812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659" anchor="b">
            <a:spAutoFit/>
          </a:bodyPr>
          <a:lstStyle/>
          <a:p>
            <a:r>
              <a:rPr lang="az-Cyrl-AZ" sz="1400" dirty="0">
                <a:solidFill>
                  <a:schemeClr val="accent1"/>
                </a:solidFill>
                <a:sym typeface="+mn-lt"/>
              </a:rPr>
              <a:t>Подтверждающие факты</a:t>
            </a:r>
          </a:p>
        </p:txBody>
      </p:sp>
      <p:cxnSp>
        <p:nvCxnSpPr>
          <p:cNvPr id="69" name="AutoShape 249"/>
          <p:cNvCxnSpPr>
            <a:cxnSpLocks noChangeShapeType="1"/>
          </p:cNvCxnSpPr>
          <p:nvPr/>
        </p:nvCxnSpPr>
        <p:spPr bwMode="auto">
          <a:xfrm>
            <a:off x="7741921" y="-1170521"/>
            <a:ext cx="2677851" cy="0"/>
          </a:xfrm>
          <a:prstGeom prst="straightConnector1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/>
        </p:spPr>
      </p:cxn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4666987" y="1747665"/>
            <a:ext cx="5752784" cy="457200"/>
            <a:chOff x="1462713" y="1348081"/>
            <a:chExt cx="2548261" cy="138440"/>
          </a:xfrm>
        </p:grpSpPr>
        <p:cxnSp>
          <p:nvCxnSpPr>
            <p:cNvPr id="62" name="AutoShape 249"/>
            <p:cNvCxnSpPr>
              <a:cxnSpLocks noChangeShapeType="1"/>
              <a:stCxn id="64" idx="4"/>
              <a:endCxn id="64" idx="6"/>
            </p:cNvCxnSpPr>
            <p:nvPr/>
          </p:nvCxnSpPr>
          <p:spPr bwMode="auto">
            <a:xfrm>
              <a:off x="1462713" y="1486521"/>
              <a:ext cx="2548261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/>
          </p:spPr>
        </p:cxnSp>
        <p:sp>
          <p:nvSpPr>
            <p:cNvPr id="64" name="AutoShape 250"/>
            <p:cNvSpPr>
              <a:spLocks noChangeArrowheads="1"/>
            </p:cNvSpPr>
            <p:nvPr/>
          </p:nvSpPr>
          <p:spPr bwMode="auto">
            <a:xfrm>
              <a:off x="1462713" y="1348081"/>
              <a:ext cx="2548261" cy="13844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wrap="square" lIns="0" tIns="0" rIns="0" bIns="18288" anchor="b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accent1"/>
                  </a:solidFill>
                </a:rPr>
                <a:t>Причины неудовлетворенности</a:t>
              </a:r>
              <a:r>
                <a:rPr lang="ru-RU" sz="1400" dirty="0">
                  <a:solidFill>
                    <a:schemeClr val="tx2"/>
                  </a:solidFill>
                </a:rPr>
                <a:t/>
              </a:r>
              <a:br>
                <a:rPr lang="ru-RU" sz="1400" dirty="0">
                  <a:solidFill>
                    <a:schemeClr val="tx2"/>
                  </a:solidFill>
                </a:rPr>
              </a:br>
              <a:r>
                <a:rPr lang="ru-RU" sz="1400" dirty="0">
                  <a:solidFill>
                    <a:schemeClr val="accent6"/>
                  </a:solidFill>
                </a:rPr>
                <a:t>Проценты</a:t>
              </a:r>
              <a:r>
                <a:rPr lang="en-US" sz="1400" baseline="30000" dirty="0">
                  <a:solidFill>
                    <a:schemeClr val="accent6"/>
                  </a:solidFill>
                </a:rPr>
                <a:t>1</a:t>
              </a:r>
              <a:endParaRPr lang="ru-RU" sz="14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3968" y="1804989"/>
            <a:ext cx="2066925" cy="434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pPr lvl="1">
              <a:spcBef>
                <a:spcPts val="1000"/>
              </a:spcBef>
            </a:pPr>
            <a:r>
              <a:rPr lang="ru-RU" sz="1400" dirty="0">
                <a:cs typeface="Arial" panose="020B0604020202020204" pitchFamily="34" charset="0"/>
              </a:rPr>
              <a:t>Длительность ожидания </a:t>
            </a:r>
            <a:br>
              <a:rPr lang="ru-RU" sz="1400" dirty="0">
                <a:cs typeface="Arial" panose="020B0604020202020204" pitchFamily="34" charset="0"/>
              </a:rPr>
            </a:br>
            <a:r>
              <a:rPr lang="ru-RU" sz="1400" dirty="0"/>
              <a:t>в очереди является основным фактором низкой удовлетворен-</a:t>
            </a:r>
            <a:r>
              <a:rPr lang="ru-RU" sz="1400" dirty="0" err="1"/>
              <a:t>ности</a:t>
            </a:r>
            <a:r>
              <a:rPr lang="ru-RU" sz="1400" dirty="0"/>
              <a:t> для 18% опрошенных пациентов</a:t>
            </a:r>
          </a:p>
          <a:p>
            <a:pPr lvl="1">
              <a:spcBef>
                <a:spcPts val="1000"/>
              </a:spcBef>
            </a:pPr>
            <a:r>
              <a:rPr lang="ru-RU" sz="1400" dirty="0">
                <a:cs typeface="Arial" panose="020B0604020202020204" pitchFamily="34" charset="0"/>
              </a:rPr>
              <a:t>Пациенты проводят в очереди в ~2,5 раза больше времени. </a:t>
            </a:r>
          </a:p>
          <a:p>
            <a:pPr lvl="1">
              <a:spcBef>
                <a:spcPts val="1000"/>
              </a:spcBef>
            </a:pPr>
            <a:r>
              <a:rPr lang="ru-RU" sz="1400" dirty="0">
                <a:cs typeface="Arial" panose="020B0604020202020204" pitchFamily="34" charset="0"/>
              </a:rPr>
              <a:t>Существует значительный потенциал повышения уровня удовлетворенности пациентов путем их маршрутизации на прием</a:t>
            </a:r>
          </a:p>
        </p:txBody>
      </p:sp>
      <p:sp>
        <p:nvSpPr>
          <p:cNvPr id="42" name="AutoShape 250"/>
          <p:cNvSpPr>
            <a:spLocks noChangeArrowheads="1"/>
          </p:cNvSpPr>
          <p:nvPr/>
        </p:nvSpPr>
        <p:spPr bwMode="gray">
          <a:xfrm>
            <a:off x="1645490" y="1341439"/>
            <a:ext cx="2221661" cy="23812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18659" anchor="b">
            <a:spAutoFit/>
          </a:bodyPr>
          <a:lstStyle/>
          <a:p>
            <a:r>
              <a:rPr lang="az-Cyrl-AZ" sz="1400" dirty="0">
                <a:solidFill>
                  <a:schemeClr val="accent1"/>
                </a:solidFill>
                <a:sym typeface="+mn-lt"/>
              </a:rPr>
              <a:t>Проблема</a:t>
            </a:r>
          </a:p>
        </p:txBody>
      </p:sp>
      <p:sp>
        <p:nvSpPr>
          <p:cNvPr id="27" name="Прямоугольник 26"/>
          <p:cNvSpPr>
            <a:spLocks/>
          </p:cNvSpPr>
          <p:nvPr/>
        </p:nvSpPr>
        <p:spPr>
          <a:xfrm>
            <a:off x="0" y="1227396"/>
            <a:ext cx="540000" cy="520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>
            <a:spLocks/>
          </p:cNvSpPr>
          <p:nvPr/>
        </p:nvSpPr>
        <p:spPr>
          <a:xfrm>
            <a:off x="11652000" y="1227396"/>
            <a:ext cx="540000" cy="520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5476676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3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645491" y="142852"/>
            <a:ext cx="8275763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Основные направления и цели проекта </a:t>
            </a:r>
            <a:br>
              <a:rPr lang="ru-RU" sz="2400" dirty="0"/>
            </a:br>
            <a:r>
              <a:rPr lang="ru-RU" sz="2400" dirty="0"/>
              <a:t>«Дружелюбная поликлиника – Татарстанский стандарт"</a:t>
            </a:r>
          </a:p>
        </p:txBody>
      </p:sp>
      <p:sp>
        <p:nvSpPr>
          <p:cNvPr id="189444" name="AutoShape 19" descr="Картинки по запросу система навигации"/>
          <p:cNvSpPr>
            <a:spLocks noChangeAspect="1" noChangeArrowheads="1"/>
          </p:cNvSpPr>
          <p:nvPr/>
        </p:nvSpPr>
        <p:spPr bwMode="auto">
          <a:xfrm>
            <a:off x="3452813" y="0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189445" name="Pentagon 56"/>
          <p:cNvSpPr>
            <a:spLocks/>
          </p:cNvSpPr>
          <p:nvPr/>
        </p:nvSpPr>
        <p:spPr bwMode="auto">
          <a:xfrm>
            <a:off x="1309655" y="1266528"/>
            <a:ext cx="6683410" cy="5292725"/>
          </a:xfrm>
          <a:prstGeom prst="homePlate">
            <a:avLst>
              <a:gd name="adj" fmla="val 14855"/>
            </a:avLst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endParaRPr lang="ru-RU" sz="1300">
              <a:solidFill>
                <a:schemeClr val="tx2"/>
              </a:solidFill>
            </a:endParaRPr>
          </a:p>
        </p:txBody>
      </p:sp>
      <p:sp>
        <p:nvSpPr>
          <p:cNvPr id="189446" name="Rectangle 5"/>
          <p:cNvSpPr txBox="1">
            <a:spLocks/>
          </p:cNvSpPr>
          <p:nvPr/>
        </p:nvSpPr>
        <p:spPr bwMode="gray">
          <a:xfrm>
            <a:off x="8548712" y="1001416"/>
            <a:ext cx="9763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ru-RU" sz="1300" dirty="0">
                <a:solidFill>
                  <a:schemeClr val="accent1"/>
                </a:solidFill>
                <a:sym typeface="+mn-lt"/>
              </a:rPr>
              <a:t>Цель</a:t>
            </a:r>
          </a:p>
        </p:txBody>
      </p:sp>
      <p:sp>
        <p:nvSpPr>
          <p:cNvPr id="189447" name="Rectangle 5"/>
          <p:cNvSpPr txBox="1">
            <a:spLocks/>
          </p:cNvSpPr>
          <p:nvPr/>
        </p:nvSpPr>
        <p:spPr bwMode="gray">
          <a:xfrm>
            <a:off x="1381092" y="1001416"/>
            <a:ext cx="60055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ru-RU" sz="1300" dirty="0">
                <a:solidFill>
                  <a:schemeClr val="accent1"/>
                </a:solidFill>
                <a:sym typeface="+mn-lt"/>
              </a:rPr>
              <a:t>Основные направления программы</a:t>
            </a:r>
          </a:p>
        </p:txBody>
      </p:sp>
      <p:sp>
        <p:nvSpPr>
          <p:cNvPr id="189448" name="Rectangle 76"/>
          <p:cNvSpPr>
            <a:spLocks/>
          </p:cNvSpPr>
          <p:nvPr/>
        </p:nvSpPr>
        <p:spPr bwMode="auto">
          <a:xfrm>
            <a:off x="8478871" y="1266528"/>
            <a:ext cx="2403475" cy="5292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endParaRPr lang="ru-RU" sz="1300">
              <a:solidFill>
                <a:schemeClr val="tx2"/>
              </a:solidFill>
            </a:endParaRPr>
          </a:p>
        </p:txBody>
      </p:sp>
      <p:sp>
        <p:nvSpPr>
          <p:cNvPr id="189449" name="TextBox 4"/>
          <p:cNvSpPr txBox="1">
            <a:spLocks noChangeArrowheads="1"/>
          </p:cNvSpPr>
          <p:nvPr/>
        </p:nvSpPr>
        <p:spPr bwMode="auto">
          <a:xfrm>
            <a:off x="8636032" y="1353046"/>
            <a:ext cx="21034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ru-RU" sz="1300" dirty="0">
                <a:sym typeface="+mn-lt"/>
              </a:rPr>
              <a:t>Обеспечить улучшение качества и доступности лечения, а также удовлетворенности пациентов за счет повышения операционной эффективности поликлиник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 flipH="1" flipV="1">
            <a:off x="8961233" y="5011466"/>
            <a:ext cx="1548011" cy="1548013"/>
            <a:chOff x="8051816" y="2954105"/>
            <a:chExt cx="736584" cy="736584"/>
          </a:xfrm>
        </p:grpSpPr>
        <p:sp>
          <p:nvSpPr>
            <p:cNvPr id="98" name="Oval 97"/>
            <p:cNvSpPr/>
            <p:nvPr/>
          </p:nvSpPr>
          <p:spPr>
            <a:xfrm>
              <a:off x="8051816" y="2954105"/>
              <a:ext cx="736584" cy="73658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err="1">
                <a:solidFill>
                  <a:schemeClr val="tx1"/>
                </a:solidFill>
              </a:endParaRPr>
            </a:p>
          </p:txBody>
        </p:sp>
        <p:grpSp>
          <p:nvGrpSpPr>
            <p:cNvPr id="3" name="Group 98"/>
            <p:cNvGrpSpPr/>
            <p:nvPr/>
          </p:nvGrpSpPr>
          <p:grpSpPr>
            <a:xfrm flipH="1" flipV="1">
              <a:off x="8119072" y="2972727"/>
              <a:ext cx="618147" cy="625306"/>
              <a:chOff x="564042" y="2149843"/>
              <a:chExt cx="2399129" cy="2426920"/>
            </a:xfrm>
            <a:solidFill>
              <a:schemeClr val="accent1"/>
            </a:solidFill>
          </p:grpSpPr>
          <p:sp>
            <p:nvSpPr>
              <p:cNvPr id="100" name="Freeform 99"/>
              <p:cNvSpPr/>
              <p:nvPr/>
            </p:nvSpPr>
            <p:spPr>
              <a:xfrm>
                <a:off x="823589" y="2149843"/>
                <a:ext cx="2139582" cy="2139582"/>
              </a:xfrm>
              <a:custGeom>
                <a:avLst/>
                <a:gdLst>
                  <a:gd name="connsiteX0" fmla="*/ 1076141 w 2139582"/>
                  <a:gd name="connsiteY0" fmla="*/ 914825 h 2139582"/>
                  <a:gd name="connsiteX1" fmla="*/ 1229141 w 2139582"/>
                  <a:gd name="connsiteY1" fmla="*/ 1067825 h 2139582"/>
                  <a:gd name="connsiteX2" fmla="*/ 1076141 w 2139582"/>
                  <a:gd name="connsiteY2" fmla="*/ 1220825 h 2139582"/>
                  <a:gd name="connsiteX3" fmla="*/ 923141 w 2139582"/>
                  <a:gd name="connsiteY3" fmla="*/ 1067825 h 2139582"/>
                  <a:gd name="connsiteX4" fmla="*/ 1076141 w 2139582"/>
                  <a:gd name="connsiteY4" fmla="*/ 914825 h 2139582"/>
                  <a:gd name="connsiteX5" fmla="*/ 1076352 w 2139582"/>
                  <a:gd name="connsiteY5" fmla="*/ 457625 h 2139582"/>
                  <a:gd name="connsiteX6" fmla="*/ 1688352 w 2139582"/>
                  <a:gd name="connsiteY6" fmla="*/ 1069625 h 2139582"/>
                  <a:gd name="connsiteX7" fmla="*/ 1076352 w 2139582"/>
                  <a:gd name="connsiteY7" fmla="*/ 1681625 h 2139582"/>
                  <a:gd name="connsiteX8" fmla="*/ 1012045 w 2139582"/>
                  <a:gd name="connsiteY8" fmla="*/ 1675142 h 2139582"/>
                  <a:gd name="connsiteX9" fmla="*/ 1023259 w 2139582"/>
                  <a:gd name="connsiteY9" fmla="*/ 1449454 h 2139582"/>
                  <a:gd name="connsiteX10" fmla="*/ 1076352 w 2139582"/>
                  <a:gd name="connsiteY10" fmla="*/ 1454806 h 2139582"/>
                  <a:gd name="connsiteX11" fmla="*/ 1461533 w 2139582"/>
                  <a:gd name="connsiteY11" fmla="*/ 1069625 h 2139582"/>
                  <a:gd name="connsiteX12" fmla="*/ 1076352 w 2139582"/>
                  <a:gd name="connsiteY12" fmla="*/ 684444 h 2139582"/>
                  <a:gd name="connsiteX13" fmla="*/ 691171 w 2139582"/>
                  <a:gd name="connsiteY13" fmla="*/ 1069625 h 2139582"/>
                  <a:gd name="connsiteX14" fmla="*/ 695092 w 2139582"/>
                  <a:gd name="connsiteY14" fmla="*/ 1108523 h 2139582"/>
                  <a:gd name="connsiteX15" fmla="*/ 469624 w 2139582"/>
                  <a:gd name="connsiteY15" fmla="*/ 1121917 h 2139582"/>
                  <a:gd name="connsiteX16" fmla="*/ 464352 w 2139582"/>
                  <a:gd name="connsiteY16" fmla="*/ 1069625 h 2139582"/>
                  <a:gd name="connsiteX17" fmla="*/ 1076352 w 2139582"/>
                  <a:gd name="connsiteY17" fmla="*/ 457625 h 2139582"/>
                  <a:gd name="connsiteX18" fmla="*/ 1069791 w 2139582"/>
                  <a:gd name="connsiteY18" fmla="*/ 0 h 2139582"/>
                  <a:gd name="connsiteX19" fmla="*/ 2139582 w 2139582"/>
                  <a:gd name="connsiteY19" fmla="*/ 1069791 h 2139582"/>
                  <a:gd name="connsiteX20" fmla="*/ 1069791 w 2139582"/>
                  <a:gd name="connsiteY20" fmla="*/ 2139582 h 2139582"/>
                  <a:gd name="connsiteX21" fmla="*/ 989170 w 2139582"/>
                  <a:gd name="connsiteY21" fmla="*/ 2135511 h 2139582"/>
                  <a:gd name="connsiteX22" fmla="*/ 1000671 w 2139582"/>
                  <a:gd name="connsiteY22" fmla="*/ 1904054 h 2139582"/>
                  <a:gd name="connsiteX23" fmla="*/ 1069791 w 2139582"/>
                  <a:gd name="connsiteY23" fmla="*/ 1907544 h 2139582"/>
                  <a:gd name="connsiteX24" fmla="*/ 1907544 w 2139582"/>
                  <a:gd name="connsiteY24" fmla="*/ 1069791 h 2139582"/>
                  <a:gd name="connsiteX25" fmla="*/ 1069791 w 2139582"/>
                  <a:gd name="connsiteY25" fmla="*/ 232038 h 2139582"/>
                  <a:gd name="connsiteX26" fmla="*/ 232038 w 2139582"/>
                  <a:gd name="connsiteY26" fmla="*/ 1069791 h 2139582"/>
                  <a:gd name="connsiteX27" fmla="*/ 235373 w 2139582"/>
                  <a:gd name="connsiteY27" fmla="*/ 1135833 h 2139582"/>
                  <a:gd name="connsiteX28" fmla="*/ 4029 w 2139582"/>
                  <a:gd name="connsiteY28" fmla="*/ 1149576 h 2139582"/>
                  <a:gd name="connsiteX29" fmla="*/ 0 w 2139582"/>
                  <a:gd name="connsiteY29" fmla="*/ 1069791 h 2139582"/>
                  <a:gd name="connsiteX30" fmla="*/ 1069791 w 2139582"/>
                  <a:gd name="connsiteY30" fmla="*/ 0 h 213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139582" h="2139582">
                    <a:moveTo>
                      <a:pt x="1076141" y="914825"/>
                    </a:moveTo>
                    <a:cubicBezTo>
                      <a:pt x="1160641" y="914825"/>
                      <a:pt x="1229141" y="983325"/>
                      <a:pt x="1229141" y="1067825"/>
                    </a:cubicBezTo>
                    <a:cubicBezTo>
                      <a:pt x="1229141" y="1152325"/>
                      <a:pt x="1160641" y="1220825"/>
                      <a:pt x="1076141" y="1220825"/>
                    </a:cubicBezTo>
                    <a:cubicBezTo>
                      <a:pt x="991641" y="1220825"/>
                      <a:pt x="923141" y="1152325"/>
                      <a:pt x="923141" y="1067825"/>
                    </a:cubicBezTo>
                    <a:cubicBezTo>
                      <a:pt x="923141" y="983325"/>
                      <a:pt x="991641" y="914825"/>
                      <a:pt x="1076141" y="914825"/>
                    </a:cubicBezTo>
                    <a:close/>
                    <a:moveTo>
                      <a:pt x="1076352" y="457625"/>
                    </a:moveTo>
                    <a:cubicBezTo>
                      <a:pt x="1414350" y="457625"/>
                      <a:pt x="1688352" y="731627"/>
                      <a:pt x="1688352" y="1069625"/>
                    </a:cubicBezTo>
                    <a:cubicBezTo>
                      <a:pt x="1688352" y="1407623"/>
                      <a:pt x="1414350" y="1681625"/>
                      <a:pt x="1076352" y="1681625"/>
                    </a:cubicBezTo>
                    <a:lnTo>
                      <a:pt x="1012045" y="1675142"/>
                    </a:lnTo>
                    <a:lnTo>
                      <a:pt x="1023259" y="1449454"/>
                    </a:lnTo>
                    <a:lnTo>
                      <a:pt x="1076352" y="1454806"/>
                    </a:lnTo>
                    <a:cubicBezTo>
                      <a:pt x="1289082" y="1454806"/>
                      <a:pt x="1461533" y="1282355"/>
                      <a:pt x="1461533" y="1069625"/>
                    </a:cubicBezTo>
                    <a:cubicBezTo>
                      <a:pt x="1461533" y="856895"/>
                      <a:pt x="1289082" y="684444"/>
                      <a:pt x="1076352" y="684444"/>
                    </a:cubicBezTo>
                    <a:cubicBezTo>
                      <a:pt x="863622" y="684444"/>
                      <a:pt x="691171" y="856895"/>
                      <a:pt x="691171" y="1069625"/>
                    </a:cubicBezTo>
                    <a:lnTo>
                      <a:pt x="695092" y="1108523"/>
                    </a:lnTo>
                    <a:lnTo>
                      <a:pt x="469624" y="1121917"/>
                    </a:lnTo>
                    <a:lnTo>
                      <a:pt x="464352" y="1069625"/>
                    </a:lnTo>
                    <a:cubicBezTo>
                      <a:pt x="464352" y="731627"/>
                      <a:pt x="738354" y="457625"/>
                      <a:pt x="1076352" y="457625"/>
                    </a:cubicBezTo>
                    <a:close/>
                    <a:moveTo>
                      <a:pt x="1069791" y="0"/>
                    </a:moveTo>
                    <a:cubicBezTo>
                      <a:pt x="1660620" y="0"/>
                      <a:pt x="2139582" y="478962"/>
                      <a:pt x="2139582" y="1069791"/>
                    </a:cubicBezTo>
                    <a:cubicBezTo>
                      <a:pt x="2139582" y="1660620"/>
                      <a:pt x="1660620" y="2139582"/>
                      <a:pt x="1069791" y="2139582"/>
                    </a:cubicBezTo>
                    <a:lnTo>
                      <a:pt x="989170" y="2135511"/>
                    </a:lnTo>
                    <a:lnTo>
                      <a:pt x="1000671" y="1904054"/>
                    </a:lnTo>
                    <a:lnTo>
                      <a:pt x="1069791" y="1907544"/>
                    </a:lnTo>
                    <a:cubicBezTo>
                      <a:pt x="1532469" y="1907544"/>
                      <a:pt x="1907544" y="1532469"/>
                      <a:pt x="1907544" y="1069791"/>
                    </a:cubicBezTo>
                    <a:cubicBezTo>
                      <a:pt x="1907544" y="607113"/>
                      <a:pt x="1532469" y="232038"/>
                      <a:pt x="1069791" y="232038"/>
                    </a:cubicBezTo>
                    <a:cubicBezTo>
                      <a:pt x="607113" y="232038"/>
                      <a:pt x="232038" y="607113"/>
                      <a:pt x="232038" y="1069791"/>
                    </a:cubicBezTo>
                    <a:lnTo>
                      <a:pt x="235373" y="1135833"/>
                    </a:lnTo>
                    <a:lnTo>
                      <a:pt x="4029" y="1149576"/>
                    </a:lnTo>
                    <a:lnTo>
                      <a:pt x="0" y="1069791"/>
                    </a:lnTo>
                    <a:cubicBezTo>
                      <a:pt x="0" y="478962"/>
                      <a:pt x="478962" y="0"/>
                      <a:pt x="1069791" y="0"/>
                    </a:cubicBezTo>
                    <a:close/>
                  </a:path>
                </a:pathLst>
              </a:custGeom>
              <a:grpFill/>
              <a:ln w="9525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564042" y="3448050"/>
                <a:ext cx="1107281" cy="1128713"/>
              </a:xfrm>
              <a:custGeom>
                <a:avLst/>
                <a:gdLst>
                  <a:gd name="connsiteX0" fmla="*/ 0 w 1107281"/>
                  <a:gd name="connsiteY0" fmla="*/ 814388 h 1128713"/>
                  <a:gd name="connsiteX1" fmla="*/ 592931 w 1107281"/>
                  <a:gd name="connsiteY1" fmla="*/ 216694 h 1128713"/>
                  <a:gd name="connsiteX2" fmla="*/ 292893 w 1107281"/>
                  <a:gd name="connsiteY2" fmla="*/ 42863 h 1128713"/>
                  <a:gd name="connsiteX3" fmla="*/ 1107281 w 1107281"/>
                  <a:gd name="connsiteY3" fmla="*/ 0 h 1128713"/>
                  <a:gd name="connsiteX4" fmla="*/ 1062037 w 1107281"/>
                  <a:gd name="connsiteY4" fmla="*/ 816769 h 1128713"/>
                  <a:gd name="connsiteX5" fmla="*/ 909637 w 1107281"/>
                  <a:gd name="connsiteY5" fmla="*/ 538163 h 1128713"/>
                  <a:gd name="connsiteX6" fmla="*/ 311943 w 1107281"/>
                  <a:gd name="connsiteY6" fmla="*/ 1128713 h 1128713"/>
                  <a:gd name="connsiteX7" fmla="*/ 290512 w 1107281"/>
                  <a:gd name="connsiteY7" fmla="*/ 847725 h 1128713"/>
                  <a:gd name="connsiteX8" fmla="*/ 0 w 1107281"/>
                  <a:gd name="connsiteY8" fmla="*/ 814388 h 112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281" h="1128713">
                    <a:moveTo>
                      <a:pt x="0" y="814388"/>
                    </a:moveTo>
                    <a:lnTo>
                      <a:pt x="592931" y="216694"/>
                    </a:lnTo>
                    <a:lnTo>
                      <a:pt x="292893" y="42863"/>
                    </a:lnTo>
                    <a:lnTo>
                      <a:pt x="1107281" y="0"/>
                    </a:lnTo>
                    <a:lnTo>
                      <a:pt x="1062037" y="816769"/>
                    </a:lnTo>
                    <a:lnTo>
                      <a:pt x="909637" y="538163"/>
                    </a:lnTo>
                    <a:lnTo>
                      <a:pt x="311943" y="1128713"/>
                    </a:lnTo>
                    <a:lnTo>
                      <a:pt x="290512" y="847725"/>
                    </a:lnTo>
                    <a:lnTo>
                      <a:pt x="0" y="814388"/>
                    </a:lnTo>
                    <a:close/>
                  </a:path>
                </a:pathLst>
              </a:custGeom>
              <a:grpFill/>
              <a:ln w="9525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err="1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6" name="Straight Connector 5"/>
          <p:cNvCxnSpPr>
            <a:cxnSpLocks/>
          </p:cNvCxnSpPr>
          <p:nvPr/>
        </p:nvCxnSpPr>
        <p:spPr>
          <a:xfrm>
            <a:off x="1568418" y="3912890"/>
            <a:ext cx="5267325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1568418" y="5227340"/>
            <a:ext cx="5267325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cxnSpLocks/>
          </p:cNvCxnSpPr>
          <p:nvPr/>
        </p:nvCxnSpPr>
        <p:spPr>
          <a:xfrm>
            <a:off x="1568418" y="2598440"/>
            <a:ext cx="5267325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reeform 102"/>
          <p:cNvSpPr/>
          <p:nvPr>
            <p:custDataLst>
              <p:tags r:id="rId4"/>
            </p:custDataLst>
          </p:nvPr>
        </p:nvSpPr>
        <p:spPr bwMode="gray">
          <a:xfrm>
            <a:off x="1568418" y="1353047"/>
            <a:ext cx="1457325" cy="1177925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18052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18052 w 1828800"/>
              <a:gd name="connsiteY1" fmla="*/ 0 h 914400"/>
              <a:gd name="connsiteX2" fmla="*/ 1828800 w 1828800"/>
              <a:gd name="connsiteY2" fmla="*/ 457200 h 914400"/>
              <a:gd name="connsiteX3" fmla="*/ 161805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18052 w 1828800"/>
              <a:gd name="connsiteY1" fmla="*/ 0 h 914400"/>
              <a:gd name="connsiteX2" fmla="*/ 1828800 w 1828800"/>
              <a:gd name="connsiteY2" fmla="*/ 457200 h 914400"/>
              <a:gd name="connsiteX3" fmla="*/ 161805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4615 w 1828800"/>
              <a:gd name="connsiteY1" fmla="*/ 0 h 914400"/>
              <a:gd name="connsiteX2" fmla="*/ 1828800 w 1828800"/>
              <a:gd name="connsiteY2" fmla="*/ 457200 h 914400"/>
              <a:gd name="connsiteX3" fmla="*/ 161805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4615 w 1828800"/>
              <a:gd name="connsiteY1" fmla="*/ 0 h 914400"/>
              <a:gd name="connsiteX2" fmla="*/ 1828800 w 1828800"/>
              <a:gd name="connsiteY2" fmla="*/ 457200 h 914400"/>
              <a:gd name="connsiteX3" fmla="*/ 157461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74615" y="0"/>
                </a:lnTo>
                <a:lnTo>
                  <a:pt x="1828800" y="457200"/>
                </a:lnTo>
                <a:lnTo>
                  <a:pt x="1574615" y="91440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9085">
              <a:defRPr/>
            </a:pPr>
            <a:r>
              <a:rPr lang="ru-RU" sz="1300" dirty="0">
                <a:solidFill>
                  <a:schemeClr val="accent1"/>
                </a:solidFill>
                <a:sym typeface="+mn-lt"/>
              </a:rPr>
              <a:t>Доступность</a:t>
            </a:r>
            <a:endParaRPr lang="en-US" sz="1300" dirty="0" err="1">
              <a:solidFill>
                <a:schemeClr val="accent1"/>
              </a:solidFill>
              <a:sym typeface="+mn-lt"/>
            </a:endParaRPr>
          </a:p>
        </p:txBody>
      </p:sp>
      <p:sp>
        <p:nvSpPr>
          <p:cNvPr id="189484" name="TextBox 40858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452531" y="1831923"/>
            <a:ext cx="220393" cy="22017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95350">
              <a:buClr>
                <a:schemeClr val="tx2"/>
              </a:buClr>
            </a:pPr>
            <a:r>
              <a:rPr lang="ru-RU" sz="1300" b="1">
                <a:solidFill>
                  <a:schemeClr val="accent1"/>
                </a:solidFill>
              </a:rPr>
              <a:t>1</a:t>
            </a:r>
            <a:endParaRPr lang="en-US" sz="1300" b="1">
              <a:solidFill>
                <a:schemeClr val="accent1"/>
              </a:solidFill>
            </a:endParaRP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2477804" y="2089264"/>
            <a:ext cx="295589" cy="370829"/>
            <a:chOff x="1298194" y="1989861"/>
            <a:chExt cx="289698" cy="363801"/>
          </a:xfrm>
        </p:grpSpPr>
        <p:cxnSp>
          <p:nvCxnSpPr>
            <p:cNvPr id="30" name="Straight Connector 29"/>
            <p:cNvCxnSpPr/>
            <p:nvPr/>
          </p:nvCxnSpPr>
          <p:spPr bwMode="gray">
            <a:xfrm>
              <a:off x="1444692" y="2099256"/>
              <a:ext cx="0" cy="11213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 97"/>
            <p:cNvSpPr>
              <a:spLocks/>
            </p:cNvSpPr>
            <p:nvPr/>
          </p:nvSpPr>
          <p:spPr bwMode="gray">
            <a:xfrm>
              <a:off x="1440024" y="2099256"/>
              <a:ext cx="135360" cy="2445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1298"/>
                <a:gd name="T2" fmla="*/ 19300 w 21600"/>
                <a:gd name="T3" fmla="*/ 31298 h 31298"/>
                <a:gd name="T4" fmla="*/ 0 w 21600"/>
                <a:gd name="T5" fmla="*/ 21600 h 31298"/>
                <a:gd name="connsiteX0" fmla="*/ 1024 w 22625"/>
                <a:gd name="connsiteY0" fmla="*/ 0 h 47643"/>
                <a:gd name="connsiteX1" fmla="*/ 22625 w 22625"/>
                <a:gd name="connsiteY1" fmla="*/ 21600 h 47643"/>
                <a:gd name="connsiteX2" fmla="*/ 20325 w 22625"/>
                <a:gd name="connsiteY2" fmla="*/ 31298 h 47643"/>
                <a:gd name="connsiteX0" fmla="*/ 1024 w 22625"/>
                <a:gd name="connsiteY0" fmla="*/ 0 h 47643"/>
                <a:gd name="connsiteX1" fmla="*/ 22625 w 22625"/>
                <a:gd name="connsiteY1" fmla="*/ 21600 h 47643"/>
                <a:gd name="connsiteX2" fmla="*/ 1973 w 22625"/>
                <a:gd name="connsiteY2" fmla="*/ 47643 h 47643"/>
                <a:gd name="connsiteX3" fmla="*/ 1025 w 22625"/>
                <a:gd name="connsiteY3" fmla="*/ 21600 h 47643"/>
                <a:gd name="connsiteX4" fmla="*/ 1024 w 22625"/>
                <a:gd name="connsiteY4" fmla="*/ 0 h 47643"/>
                <a:gd name="connsiteX0" fmla="*/ 0 w 21601"/>
                <a:gd name="connsiteY0" fmla="*/ 0 h 47643"/>
                <a:gd name="connsiteX1" fmla="*/ 21601 w 21601"/>
                <a:gd name="connsiteY1" fmla="*/ 21600 h 47643"/>
                <a:gd name="connsiteX2" fmla="*/ 19301 w 21601"/>
                <a:gd name="connsiteY2" fmla="*/ 31298 h 47643"/>
                <a:gd name="connsiteX0" fmla="*/ 0 w 21601"/>
                <a:gd name="connsiteY0" fmla="*/ 0 h 47643"/>
                <a:gd name="connsiteX1" fmla="*/ 21601 w 21601"/>
                <a:gd name="connsiteY1" fmla="*/ 21600 h 47643"/>
                <a:gd name="connsiteX2" fmla="*/ 949 w 21601"/>
                <a:gd name="connsiteY2" fmla="*/ 47643 h 47643"/>
                <a:gd name="connsiteX3" fmla="*/ 1 w 21601"/>
                <a:gd name="connsiteY3" fmla="*/ 21600 h 47643"/>
                <a:gd name="connsiteX4" fmla="*/ 0 w 21601"/>
                <a:gd name="connsiteY4" fmla="*/ 0 h 47643"/>
                <a:gd name="connsiteX0" fmla="*/ 782 w 22383"/>
                <a:gd name="connsiteY0" fmla="*/ 0 h 47455"/>
                <a:gd name="connsiteX1" fmla="*/ 22383 w 22383"/>
                <a:gd name="connsiteY1" fmla="*/ 21600 h 47455"/>
                <a:gd name="connsiteX2" fmla="*/ 20083 w 22383"/>
                <a:gd name="connsiteY2" fmla="*/ 31298 h 47455"/>
                <a:gd name="connsiteX0" fmla="*/ 782 w 22383"/>
                <a:gd name="connsiteY0" fmla="*/ 0 h 47455"/>
                <a:gd name="connsiteX1" fmla="*/ 22383 w 22383"/>
                <a:gd name="connsiteY1" fmla="*/ 21600 h 47455"/>
                <a:gd name="connsiteX2" fmla="*/ 0 w 22383"/>
                <a:gd name="connsiteY2" fmla="*/ 47455 h 47455"/>
                <a:gd name="connsiteX3" fmla="*/ 783 w 22383"/>
                <a:gd name="connsiteY3" fmla="*/ 21600 h 47455"/>
                <a:gd name="connsiteX4" fmla="*/ 782 w 22383"/>
                <a:gd name="connsiteY4" fmla="*/ 0 h 47455"/>
                <a:gd name="connsiteX0" fmla="*/ 782 w 22383"/>
                <a:gd name="connsiteY0" fmla="*/ 0 h 47455"/>
                <a:gd name="connsiteX1" fmla="*/ 22383 w 22383"/>
                <a:gd name="connsiteY1" fmla="*/ 21600 h 47455"/>
                <a:gd name="connsiteX2" fmla="*/ 20083 w 22383"/>
                <a:gd name="connsiteY2" fmla="*/ 31298 h 47455"/>
                <a:gd name="connsiteX0" fmla="*/ 782 w 22383"/>
                <a:gd name="connsiteY0" fmla="*/ 0 h 47455"/>
                <a:gd name="connsiteX1" fmla="*/ 22383 w 22383"/>
                <a:gd name="connsiteY1" fmla="*/ 21600 h 47455"/>
                <a:gd name="connsiteX2" fmla="*/ 0 w 22383"/>
                <a:gd name="connsiteY2" fmla="*/ 47455 h 47455"/>
                <a:gd name="connsiteX3" fmla="*/ 783 w 22383"/>
                <a:gd name="connsiteY3" fmla="*/ 21600 h 47455"/>
                <a:gd name="connsiteX4" fmla="*/ 782 w 22383"/>
                <a:gd name="connsiteY4" fmla="*/ 0 h 47455"/>
                <a:gd name="connsiteX0" fmla="*/ 782 w 22499"/>
                <a:gd name="connsiteY0" fmla="*/ 0 h 47455"/>
                <a:gd name="connsiteX1" fmla="*/ 22383 w 22499"/>
                <a:gd name="connsiteY1" fmla="*/ 21600 h 47455"/>
                <a:gd name="connsiteX2" fmla="*/ 21468 w 22499"/>
                <a:gd name="connsiteY2" fmla="*/ 31486 h 47455"/>
                <a:gd name="connsiteX0" fmla="*/ 782 w 22499"/>
                <a:gd name="connsiteY0" fmla="*/ 0 h 47455"/>
                <a:gd name="connsiteX1" fmla="*/ 22383 w 22499"/>
                <a:gd name="connsiteY1" fmla="*/ 21600 h 47455"/>
                <a:gd name="connsiteX2" fmla="*/ 0 w 22499"/>
                <a:gd name="connsiteY2" fmla="*/ 47455 h 47455"/>
                <a:gd name="connsiteX3" fmla="*/ 783 w 22499"/>
                <a:gd name="connsiteY3" fmla="*/ 21600 h 47455"/>
                <a:gd name="connsiteX4" fmla="*/ 782 w 22499"/>
                <a:gd name="connsiteY4" fmla="*/ 0 h 47455"/>
                <a:gd name="connsiteX0" fmla="*/ 782 w 22499"/>
                <a:gd name="connsiteY0" fmla="*/ 0 h 47455"/>
                <a:gd name="connsiteX1" fmla="*/ 22383 w 22499"/>
                <a:gd name="connsiteY1" fmla="*/ 21600 h 47455"/>
                <a:gd name="connsiteX2" fmla="*/ 21468 w 22499"/>
                <a:gd name="connsiteY2" fmla="*/ 31486 h 47455"/>
                <a:gd name="connsiteX0" fmla="*/ 782 w 22499"/>
                <a:gd name="connsiteY0" fmla="*/ 0 h 47455"/>
                <a:gd name="connsiteX1" fmla="*/ 22383 w 22499"/>
                <a:gd name="connsiteY1" fmla="*/ 21600 h 47455"/>
                <a:gd name="connsiteX2" fmla="*/ 0 w 22499"/>
                <a:gd name="connsiteY2" fmla="*/ 47455 h 47455"/>
                <a:gd name="connsiteX3" fmla="*/ 783 w 22499"/>
                <a:gd name="connsiteY3" fmla="*/ 21600 h 47455"/>
                <a:gd name="connsiteX4" fmla="*/ 782 w 22499"/>
                <a:gd name="connsiteY4" fmla="*/ 0 h 4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99" h="47455" fill="none" extrusionOk="0">
                  <a:moveTo>
                    <a:pt x="782" y="0"/>
                  </a:moveTo>
                  <a:cubicBezTo>
                    <a:pt x="12712" y="0"/>
                    <a:pt x="22383" y="9670"/>
                    <a:pt x="22383" y="21600"/>
                  </a:cubicBezTo>
                  <a:cubicBezTo>
                    <a:pt x="22383" y="24967"/>
                    <a:pt x="22980" y="28476"/>
                    <a:pt x="21468" y="31486"/>
                  </a:cubicBezTo>
                </a:path>
                <a:path w="22499" h="47455" stroke="0" extrusionOk="0">
                  <a:moveTo>
                    <a:pt x="782" y="0"/>
                  </a:moveTo>
                  <a:cubicBezTo>
                    <a:pt x="12712" y="0"/>
                    <a:pt x="22383" y="9670"/>
                    <a:pt x="22383" y="21600"/>
                  </a:cubicBezTo>
                  <a:cubicBezTo>
                    <a:pt x="22383" y="24967"/>
                    <a:pt x="23154" y="43318"/>
                    <a:pt x="0" y="47455"/>
                  </a:cubicBezTo>
                  <a:lnTo>
                    <a:pt x="783" y="21600"/>
                  </a:lnTo>
                  <a:cubicBezTo>
                    <a:pt x="783" y="14400"/>
                    <a:pt x="782" y="7200"/>
                    <a:pt x="782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lIns="93296" tIns="46648" rIns="93296" bIns="46648" anchor="ctr"/>
            <a:lstStyle/>
            <a:p>
              <a:pPr>
                <a:defRPr/>
              </a:pPr>
              <a:endParaRPr lang="en-US" sz="13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9474" name="Freeform 19"/>
            <p:cNvSpPr>
              <a:spLocks/>
            </p:cNvSpPr>
            <p:nvPr/>
          </p:nvSpPr>
          <p:spPr bwMode="gray">
            <a:xfrm rot="7040591" flipH="1">
              <a:off x="1381162" y="2231410"/>
              <a:ext cx="117145" cy="68804"/>
            </a:xfrm>
            <a:custGeom>
              <a:avLst/>
              <a:gdLst>
                <a:gd name="T0" fmla="*/ 116189 w 490"/>
                <a:gd name="T1" fmla="*/ 55808 h 270"/>
                <a:gd name="T2" fmla="*/ 114993 w 490"/>
                <a:gd name="T3" fmla="*/ 53005 h 270"/>
                <a:gd name="T4" fmla="*/ 113320 w 490"/>
                <a:gd name="T5" fmla="*/ 50711 h 270"/>
                <a:gd name="T6" fmla="*/ 110929 w 490"/>
                <a:gd name="T7" fmla="*/ 48927 h 270"/>
                <a:gd name="T8" fmla="*/ 0 w 490"/>
                <a:gd name="T9" fmla="*/ 0 h 270"/>
                <a:gd name="T10" fmla="*/ 101605 w 490"/>
                <a:gd name="T11" fmla="*/ 67020 h 270"/>
                <a:gd name="T12" fmla="*/ 104235 w 490"/>
                <a:gd name="T13" fmla="*/ 68549 h 270"/>
                <a:gd name="T14" fmla="*/ 106865 w 490"/>
                <a:gd name="T15" fmla="*/ 68804 h 270"/>
                <a:gd name="T16" fmla="*/ 109973 w 490"/>
                <a:gd name="T17" fmla="*/ 68549 h 270"/>
                <a:gd name="T18" fmla="*/ 112364 w 490"/>
                <a:gd name="T19" fmla="*/ 67020 h 270"/>
                <a:gd name="T20" fmla="*/ 114754 w 490"/>
                <a:gd name="T21" fmla="*/ 65236 h 270"/>
                <a:gd name="T22" fmla="*/ 116189 w 490"/>
                <a:gd name="T23" fmla="*/ 62943 h 270"/>
                <a:gd name="T24" fmla="*/ 117145 w 490"/>
                <a:gd name="T25" fmla="*/ 59630 h 270"/>
                <a:gd name="T26" fmla="*/ 116667 w 490"/>
                <a:gd name="T27" fmla="*/ 57082 h 270"/>
                <a:gd name="T28" fmla="*/ 116189 w 490"/>
                <a:gd name="T29" fmla="*/ 55808 h 270"/>
                <a:gd name="T30" fmla="*/ 116189 w 490"/>
                <a:gd name="T31" fmla="*/ 55808 h 2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0"/>
                <a:gd name="T49" fmla="*/ 0 h 270"/>
                <a:gd name="T50" fmla="*/ 490 w 490"/>
                <a:gd name="T51" fmla="*/ 270 h 2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0" h="270">
                  <a:moveTo>
                    <a:pt x="486" y="219"/>
                  </a:moveTo>
                  <a:lnTo>
                    <a:pt x="481" y="208"/>
                  </a:lnTo>
                  <a:lnTo>
                    <a:pt x="474" y="199"/>
                  </a:lnTo>
                  <a:lnTo>
                    <a:pt x="464" y="192"/>
                  </a:lnTo>
                  <a:lnTo>
                    <a:pt x="0" y="0"/>
                  </a:lnTo>
                  <a:lnTo>
                    <a:pt x="425" y="263"/>
                  </a:lnTo>
                  <a:lnTo>
                    <a:pt x="436" y="269"/>
                  </a:lnTo>
                  <a:lnTo>
                    <a:pt x="447" y="270"/>
                  </a:lnTo>
                  <a:lnTo>
                    <a:pt x="460" y="269"/>
                  </a:lnTo>
                  <a:lnTo>
                    <a:pt x="470" y="263"/>
                  </a:lnTo>
                  <a:lnTo>
                    <a:pt x="480" y="256"/>
                  </a:lnTo>
                  <a:lnTo>
                    <a:pt x="486" y="247"/>
                  </a:lnTo>
                  <a:lnTo>
                    <a:pt x="490" y="234"/>
                  </a:lnTo>
                  <a:lnTo>
                    <a:pt x="488" y="224"/>
                  </a:lnTo>
                  <a:lnTo>
                    <a:pt x="486" y="21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9475" name="Freeform 22"/>
            <p:cNvSpPr>
              <a:spLocks/>
            </p:cNvSpPr>
            <p:nvPr/>
          </p:nvSpPr>
          <p:spPr bwMode="gray">
            <a:xfrm>
              <a:off x="1298194" y="2085128"/>
              <a:ext cx="151778" cy="268534"/>
            </a:xfrm>
            <a:custGeom>
              <a:avLst/>
              <a:gdLst>
                <a:gd name="T0" fmla="*/ 142035 w 701"/>
                <a:gd name="T1" fmla="*/ 250659 h 1322"/>
                <a:gd name="T2" fmla="*/ 122548 w 701"/>
                <a:gd name="T3" fmla="*/ 249034 h 1322"/>
                <a:gd name="T4" fmla="*/ 103495 w 701"/>
                <a:gd name="T5" fmla="*/ 244362 h 1322"/>
                <a:gd name="T6" fmla="*/ 85524 w 701"/>
                <a:gd name="T7" fmla="*/ 237252 h 1322"/>
                <a:gd name="T8" fmla="*/ 68852 w 701"/>
                <a:gd name="T9" fmla="*/ 227299 h 1322"/>
                <a:gd name="T10" fmla="*/ 53913 w 701"/>
                <a:gd name="T11" fmla="*/ 215112 h 1322"/>
                <a:gd name="T12" fmla="*/ 41571 w 701"/>
                <a:gd name="T13" fmla="*/ 201096 h 1322"/>
                <a:gd name="T14" fmla="*/ 31611 w 701"/>
                <a:gd name="T15" fmla="*/ 185455 h 1322"/>
                <a:gd name="T16" fmla="*/ 24466 w 701"/>
                <a:gd name="T17" fmla="*/ 168392 h 1322"/>
                <a:gd name="T18" fmla="*/ 20353 w 701"/>
                <a:gd name="T19" fmla="*/ 150720 h 1322"/>
                <a:gd name="T20" fmla="*/ 18837 w 701"/>
                <a:gd name="T21" fmla="*/ 132439 h 1322"/>
                <a:gd name="T22" fmla="*/ 21002 w 701"/>
                <a:gd name="T23" fmla="*/ 114361 h 1322"/>
                <a:gd name="T24" fmla="*/ 25765 w 701"/>
                <a:gd name="T25" fmla="*/ 96688 h 1322"/>
                <a:gd name="T26" fmla="*/ 33560 w 701"/>
                <a:gd name="T27" fmla="*/ 80032 h 1322"/>
                <a:gd name="T28" fmla="*/ 43736 w 701"/>
                <a:gd name="T29" fmla="*/ 64391 h 1322"/>
                <a:gd name="T30" fmla="*/ 56727 w 701"/>
                <a:gd name="T31" fmla="*/ 50985 h 1322"/>
                <a:gd name="T32" fmla="*/ 71883 w 701"/>
                <a:gd name="T33" fmla="*/ 39000 h 1322"/>
                <a:gd name="T34" fmla="*/ 88555 w 701"/>
                <a:gd name="T35" fmla="*/ 29860 h 1322"/>
                <a:gd name="T36" fmla="*/ 106959 w 701"/>
                <a:gd name="T37" fmla="*/ 22750 h 1322"/>
                <a:gd name="T38" fmla="*/ 126013 w 701"/>
                <a:gd name="T39" fmla="*/ 18688 h 1322"/>
                <a:gd name="T40" fmla="*/ 145499 w 701"/>
                <a:gd name="T41" fmla="*/ 17266 h 1322"/>
                <a:gd name="T42" fmla="*/ 151561 w 701"/>
                <a:gd name="T43" fmla="*/ 0 h 1322"/>
                <a:gd name="T44" fmla="*/ 139870 w 701"/>
                <a:gd name="T45" fmla="*/ 0 h 1322"/>
                <a:gd name="T46" fmla="*/ 119084 w 701"/>
                <a:gd name="T47" fmla="*/ 2031 h 1322"/>
                <a:gd name="T48" fmla="*/ 98731 w 701"/>
                <a:gd name="T49" fmla="*/ 6906 h 1322"/>
                <a:gd name="T50" fmla="*/ 79245 w 701"/>
                <a:gd name="T51" fmla="*/ 14625 h 1322"/>
                <a:gd name="T52" fmla="*/ 61058 w 701"/>
                <a:gd name="T53" fmla="*/ 24375 h 1322"/>
                <a:gd name="T54" fmla="*/ 44819 w 701"/>
                <a:gd name="T55" fmla="*/ 37172 h 1322"/>
                <a:gd name="T56" fmla="*/ 30745 w 701"/>
                <a:gd name="T57" fmla="*/ 51594 h 1322"/>
                <a:gd name="T58" fmla="*/ 18837 w 701"/>
                <a:gd name="T59" fmla="*/ 67641 h 1322"/>
                <a:gd name="T60" fmla="*/ 9960 w 701"/>
                <a:gd name="T61" fmla="*/ 85516 h 1322"/>
                <a:gd name="T62" fmla="*/ 3681 w 701"/>
                <a:gd name="T63" fmla="*/ 104001 h 1322"/>
                <a:gd name="T64" fmla="*/ 433 w 701"/>
                <a:gd name="T65" fmla="*/ 123095 h 1322"/>
                <a:gd name="T66" fmla="*/ 433 w 701"/>
                <a:gd name="T67" fmla="*/ 143001 h 1322"/>
                <a:gd name="T68" fmla="*/ 3031 w 701"/>
                <a:gd name="T69" fmla="*/ 162299 h 1322"/>
                <a:gd name="T70" fmla="*/ 9094 w 701"/>
                <a:gd name="T71" fmla="*/ 180986 h 1322"/>
                <a:gd name="T72" fmla="*/ 17754 w 701"/>
                <a:gd name="T73" fmla="*/ 198861 h 1322"/>
                <a:gd name="T74" fmla="*/ 29230 w 701"/>
                <a:gd name="T75" fmla="*/ 215112 h 1322"/>
                <a:gd name="T76" fmla="*/ 43303 w 701"/>
                <a:gd name="T77" fmla="*/ 230143 h 1322"/>
                <a:gd name="T78" fmla="*/ 59326 w 701"/>
                <a:gd name="T79" fmla="*/ 242534 h 1322"/>
                <a:gd name="T80" fmla="*/ 77080 w 701"/>
                <a:gd name="T81" fmla="*/ 252893 h 1322"/>
                <a:gd name="T82" fmla="*/ 96350 w 701"/>
                <a:gd name="T83" fmla="*/ 260612 h 1322"/>
                <a:gd name="T84" fmla="*/ 116919 w 701"/>
                <a:gd name="T85" fmla="*/ 265690 h 1322"/>
                <a:gd name="T86" fmla="*/ 137704 w 701"/>
                <a:gd name="T87" fmla="*/ 268331 h 1322"/>
                <a:gd name="T88" fmla="*/ 151561 w 701"/>
                <a:gd name="T89" fmla="*/ 268534 h 1322"/>
                <a:gd name="T90" fmla="*/ 151778 w 701"/>
                <a:gd name="T91" fmla="*/ 250659 h 13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01"/>
                <a:gd name="T139" fmla="*/ 0 h 1322"/>
                <a:gd name="T140" fmla="*/ 701 w 701"/>
                <a:gd name="T141" fmla="*/ 1322 h 13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01" h="1322">
                  <a:moveTo>
                    <a:pt x="701" y="1234"/>
                  </a:moveTo>
                  <a:lnTo>
                    <a:pt x="656" y="1234"/>
                  </a:lnTo>
                  <a:lnTo>
                    <a:pt x="609" y="1232"/>
                  </a:lnTo>
                  <a:lnTo>
                    <a:pt x="566" y="1226"/>
                  </a:lnTo>
                  <a:lnTo>
                    <a:pt x="522" y="1216"/>
                  </a:lnTo>
                  <a:lnTo>
                    <a:pt x="478" y="1203"/>
                  </a:lnTo>
                  <a:lnTo>
                    <a:pt x="434" y="1187"/>
                  </a:lnTo>
                  <a:lnTo>
                    <a:pt x="395" y="1168"/>
                  </a:lnTo>
                  <a:lnTo>
                    <a:pt x="355" y="1144"/>
                  </a:lnTo>
                  <a:lnTo>
                    <a:pt x="318" y="1119"/>
                  </a:lnTo>
                  <a:lnTo>
                    <a:pt x="284" y="1090"/>
                  </a:lnTo>
                  <a:lnTo>
                    <a:pt x="249" y="1059"/>
                  </a:lnTo>
                  <a:lnTo>
                    <a:pt x="219" y="1026"/>
                  </a:lnTo>
                  <a:lnTo>
                    <a:pt x="192" y="990"/>
                  </a:lnTo>
                  <a:lnTo>
                    <a:pt x="168" y="953"/>
                  </a:lnTo>
                  <a:lnTo>
                    <a:pt x="146" y="913"/>
                  </a:lnTo>
                  <a:lnTo>
                    <a:pt x="128" y="872"/>
                  </a:lnTo>
                  <a:lnTo>
                    <a:pt x="113" y="829"/>
                  </a:lnTo>
                  <a:lnTo>
                    <a:pt x="102" y="785"/>
                  </a:lnTo>
                  <a:lnTo>
                    <a:pt x="94" y="742"/>
                  </a:lnTo>
                  <a:lnTo>
                    <a:pt x="89" y="697"/>
                  </a:lnTo>
                  <a:lnTo>
                    <a:pt x="87" y="652"/>
                  </a:lnTo>
                  <a:lnTo>
                    <a:pt x="90" y="606"/>
                  </a:lnTo>
                  <a:lnTo>
                    <a:pt x="97" y="563"/>
                  </a:lnTo>
                  <a:lnTo>
                    <a:pt x="106" y="519"/>
                  </a:lnTo>
                  <a:lnTo>
                    <a:pt x="119" y="476"/>
                  </a:lnTo>
                  <a:lnTo>
                    <a:pt x="135" y="434"/>
                  </a:lnTo>
                  <a:lnTo>
                    <a:pt x="155" y="394"/>
                  </a:lnTo>
                  <a:lnTo>
                    <a:pt x="176" y="354"/>
                  </a:lnTo>
                  <a:lnTo>
                    <a:pt x="202" y="317"/>
                  </a:lnTo>
                  <a:lnTo>
                    <a:pt x="230" y="282"/>
                  </a:lnTo>
                  <a:lnTo>
                    <a:pt x="262" y="251"/>
                  </a:lnTo>
                  <a:lnTo>
                    <a:pt x="296" y="220"/>
                  </a:lnTo>
                  <a:lnTo>
                    <a:pt x="332" y="192"/>
                  </a:lnTo>
                  <a:lnTo>
                    <a:pt x="369" y="168"/>
                  </a:lnTo>
                  <a:lnTo>
                    <a:pt x="409" y="147"/>
                  </a:lnTo>
                  <a:lnTo>
                    <a:pt x="451" y="127"/>
                  </a:lnTo>
                  <a:lnTo>
                    <a:pt x="494" y="112"/>
                  </a:lnTo>
                  <a:lnTo>
                    <a:pt x="537" y="101"/>
                  </a:lnTo>
                  <a:lnTo>
                    <a:pt x="582" y="92"/>
                  </a:lnTo>
                  <a:lnTo>
                    <a:pt x="627" y="88"/>
                  </a:lnTo>
                  <a:lnTo>
                    <a:pt x="672" y="85"/>
                  </a:lnTo>
                  <a:lnTo>
                    <a:pt x="700" y="87"/>
                  </a:lnTo>
                  <a:lnTo>
                    <a:pt x="700" y="0"/>
                  </a:lnTo>
                  <a:lnTo>
                    <a:pt x="695" y="0"/>
                  </a:lnTo>
                  <a:lnTo>
                    <a:pt x="646" y="0"/>
                  </a:lnTo>
                  <a:lnTo>
                    <a:pt x="597" y="4"/>
                  </a:lnTo>
                  <a:lnTo>
                    <a:pt x="550" y="10"/>
                  </a:lnTo>
                  <a:lnTo>
                    <a:pt x="503" y="19"/>
                  </a:lnTo>
                  <a:lnTo>
                    <a:pt x="456" y="34"/>
                  </a:lnTo>
                  <a:lnTo>
                    <a:pt x="409" y="51"/>
                  </a:lnTo>
                  <a:lnTo>
                    <a:pt x="366" y="72"/>
                  </a:lnTo>
                  <a:lnTo>
                    <a:pt x="323" y="94"/>
                  </a:lnTo>
                  <a:lnTo>
                    <a:pt x="282" y="120"/>
                  </a:lnTo>
                  <a:lnTo>
                    <a:pt x="244" y="151"/>
                  </a:lnTo>
                  <a:lnTo>
                    <a:pt x="207" y="183"/>
                  </a:lnTo>
                  <a:lnTo>
                    <a:pt x="173" y="216"/>
                  </a:lnTo>
                  <a:lnTo>
                    <a:pt x="142" y="254"/>
                  </a:lnTo>
                  <a:lnTo>
                    <a:pt x="113" y="292"/>
                  </a:lnTo>
                  <a:lnTo>
                    <a:pt x="87" y="333"/>
                  </a:lnTo>
                  <a:lnTo>
                    <a:pt x="65" y="377"/>
                  </a:lnTo>
                  <a:lnTo>
                    <a:pt x="46" y="421"/>
                  </a:lnTo>
                  <a:lnTo>
                    <a:pt x="30" y="465"/>
                  </a:lnTo>
                  <a:lnTo>
                    <a:pt x="17" y="512"/>
                  </a:lnTo>
                  <a:lnTo>
                    <a:pt x="8" y="559"/>
                  </a:lnTo>
                  <a:lnTo>
                    <a:pt x="2" y="606"/>
                  </a:lnTo>
                  <a:lnTo>
                    <a:pt x="0" y="655"/>
                  </a:lnTo>
                  <a:lnTo>
                    <a:pt x="2" y="704"/>
                  </a:lnTo>
                  <a:lnTo>
                    <a:pt x="7" y="752"/>
                  </a:lnTo>
                  <a:lnTo>
                    <a:pt x="14" y="799"/>
                  </a:lnTo>
                  <a:lnTo>
                    <a:pt x="27" y="846"/>
                  </a:lnTo>
                  <a:lnTo>
                    <a:pt x="42" y="891"/>
                  </a:lnTo>
                  <a:lnTo>
                    <a:pt x="61" y="936"/>
                  </a:lnTo>
                  <a:lnTo>
                    <a:pt x="82" y="979"/>
                  </a:lnTo>
                  <a:lnTo>
                    <a:pt x="108" y="1020"/>
                  </a:lnTo>
                  <a:lnTo>
                    <a:pt x="135" y="1059"/>
                  </a:lnTo>
                  <a:lnTo>
                    <a:pt x="167" y="1096"/>
                  </a:lnTo>
                  <a:lnTo>
                    <a:pt x="200" y="1133"/>
                  </a:lnTo>
                  <a:lnTo>
                    <a:pt x="236" y="1165"/>
                  </a:lnTo>
                  <a:lnTo>
                    <a:pt x="274" y="1194"/>
                  </a:lnTo>
                  <a:lnTo>
                    <a:pt x="314" y="1221"/>
                  </a:lnTo>
                  <a:lnTo>
                    <a:pt x="356" y="1245"/>
                  </a:lnTo>
                  <a:lnTo>
                    <a:pt x="400" y="1266"/>
                  </a:lnTo>
                  <a:lnTo>
                    <a:pt x="445" y="1283"/>
                  </a:lnTo>
                  <a:lnTo>
                    <a:pt x="493" y="1297"/>
                  </a:lnTo>
                  <a:lnTo>
                    <a:pt x="540" y="1308"/>
                  </a:lnTo>
                  <a:lnTo>
                    <a:pt x="588" y="1316"/>
                  </a:lnTo>
                  <a:lnTo>
                    <a:pt x="636" y="1321"/>
                  </a:lnTo>
                  <a:lnTo>
                    <a:pt x="685" y="1321"/>
                  </a:lnTo>
                  <a:lnTo>
                    <a:pt x="700" y="1322"/>
                  </a:lnTo>
                  <a:lnTo>
                    <a:pt x="701" y="123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9476" name="Freeform 23"/>
            <p:cNvSpPr>
              <a:spLocks/>
            </p:cNvSpPr>
            <p:nvPr/>
          </p:nvSpPr>
          <p:spPr bwMode="gray">
            <a:xfrm>
              <a:off x="1436331" y="2085128"/>
              <a:ext cx="151561" cy="268534"/>
            </a:xfrm>
            <a:custGeom>
              <a:avLst/>
              <a:gdLst>
                <a:gd name="T0" fmla="*/ 9743 w 700"/>
                <a:gd name="T1" fmla="*/ 250659 h 1322"/>
                <a:gd name="T2" fmla="*/ 29230 w 700"/>
                <a:gd name="T3" fmla="*/ 249034 h 1322"/>
                <a:gd name="T4" fmla="*/ 48500 w 700"/>
                <a:gd name="T5" fmla="*/ 244362 h 1322"/>
                <a:gd name="T6" fmla="*/ 66037 w 700"/>
                <a:gd name="T7" fmla="*/ 237252 h 1322"/>
                <a:gd name="T8" fmla="*/ 82709 w 700"/>
                <a:gd name="T9" fmla="*/ 227299 h 1322"/>
                <a:gd name="T10" fmla="*/ 97432 w 700"/>
                <a:gd name="T11" fmla="*/ 215112 h 1322"/>
                <a:gd name="T12" fmla="*/ 109990 w 700"/>
                <a:gd name="T13" fmla="*/ 201096 h 1322"/>
                <a:gd name="T14" fmla="*/ 119950 w 700"/>
                <a:gd name="T15" fmla="*/ 185455 h 1322"/>
                <a:gd name="T16" fmla="*/ 127095 w 700"/>
                <a:gd name="T17" fmla="*/ 168392 h 1322"/>
                <a:gd name="T18" fmla="*/ 131425 w 700"/>
                <a:gd name="T19" fmla="*/ 150720 h 1322"/>
                <a:gd name="T20" fmla="*/ 132508 w 700"/>
                <a:gd name="T21" fmla="*/ 132439 h 1322"/>
                <a:gd name="T22" fmla="*/ 130992 w 700"/>
                <a:gd name="T23" fmla="*/ 114361 h 1322"/>
                <a:gd name="T24" fmla="*/ 126012 w 700"/>
                <a:gd name="T25" fmla="*/ 96688 h 1322"/>
                <a:gd name="T26" fmla="*/ 118218 w 700"/>
                <a:gd name="T27" fmla="*/ 80032 h 1322"/>
                <a:gd name="T28" fmla="*/ 107825 w 700"/>
                <a:gd name="T29" fmla="*/ 64391 h 1322"/>
                <a:gd name="T30" fmla="*/ 95050 w 700"/>
                <a:gd name="T31" fmla="*/ 50985 h 1322"/>
                <a:gd name="T32" fmla="*/ 79894 w 700"/>
                <a:gd name="T33" fmla="*/ 39000 h 1322"/>
                <a:gd name="T34" fmla="*/ 62790 w 700"/>
                <a:gd name="T35" fmla="*/ 29860 h 1322"/>
                <a:gd name="T36" fmla="*/ 44819 w 700"/>
                <a:gd name="T37" fmla="*/ 22750 h 1322"/>
                <a:gd name="T38" fmla="*/ 25549 w 700"/>
                <a:gd name="T39" fmla="*/ 18688 h 1322"/>
                <a:gd name="T40" fmla="*/ 6279 w 700"/>
                <a:gd name="T41" fmla="*/ 17266 h 1322"/>
                <a:gd name="T42" fmla="*/ 217 w 700"/>
                <a:gd name="T43" fmla="*/ 0 h 1322"/>
                <a:gd name="T44" fmla="*/ 11475 w 700"/>
                <a:gd name="T45" fmla="*/ 0 h 1322"/>
                <a:gd name="T46" fmla="*/ 32477 w 700"/>
                <a:gd name="T47" fmla="*/ 2031 h 1322"/>
                <a:gd name="T48" fmla="*/ 53046 w 700"/>
                <a:gd name="T49" fmla="*/ 6906 h 1322"/>
                <a:gd name="T50" fmla="*/ 72316 w 700"/>
                <a:gd name="T51" fmla="*/ 14625 h 1322"/>
                <a:gd name="T52" fmla="*/ 90504 w 700"/>
                <a:gd name="T53" fmla="*/ 24375 h 1322"/>
                <a:gd name="T54" fmla="*/ 106742 w 700"/>
                <a:gd name="T55" fmla="*/ 37172 h 1322"/>
                <a:gd name="T56" fmla="*/ 121032 w 700"/>
                <a:gd name="T57" fmla="*/ 51594 h 1322"/>
                <a:gd name="T58" fmla="*/ 132508 w 700"/>
                <a:gd name="T59" fmla="*/ 67641 h 1322"/>
                <a:gd name="T60" fmla="*/ 141818 w 700"/>
                <a:gd name="T61" fmla="*/ 85516 h 1322"/>
                <a:gd name="T62" fmla="*/ 147880 w 700"/>
                <a:gd name="T63" fmla="*/ 104001 h 1322"/>
                <a:gd name="T64" fmla="*/ 151128 w 700"/>
                <a:gd name="T65" fmla="*/ 123095 h 1322"/>
                <a:gd name="T66" fmla="*/ 151561 w 700"/>
                <a:gd name="T67" fmla="*/ 143001 h 1322"/>
                <a:gd name="T68" fmla="*/ 148313 w 700"/>
                <a:gd name="T69" fmla="*/ 162299 h 1322"/>
                <a:gd name="T70" fmla="*/ 142467 w 700"/>
                <a:gd name="T71" fmla="*/ 180986 h 1322"/>
                <a:gd name="T72" fmla="*/ 133807 w 700"/>
                <a:gd name="T73" fmla="*/ 198861 h 1322"/>
                <a:gd name="T74" fmla="*/ 122331 w 700"/>
                <a:gd name="T75" fmla="*/ 215112 h 1322"/>
                <a:gd name="T76" fmla="*/ 108258 w 700"/>
                <a:gd name="T77" fmla="*/ 230143 h 1322"/>
                <a:gd name="T78" fmla="*/ 92236 w 700"/>
                <a:gd name="T79" fmla="*/ 242534 h 1322"/>
                <a:gd name="T80" fmla="*/ 74698 w 700"/>
                <a:gd name="T81" fmla="*/ 252893 h 1322"/>
                <a:gd name="T82" fmla="*/ 54995 w 700"/>
                <a:gd name="T83" fmla="*/ 260612 h 1322"/>
                <a:gd name="T84" fmla="*/ 34643 w 700"/>
                <a:gd name="T85" fmla="*/ 265690 h 1322"/>
                <a:gd name="T86" fmla="*/ 13640 w 700"/>
                <a:gd name="T87" fmla="*/ 268331 h 1322"/>
                <a:gd name="T88" fmla="*/ 217 w 700"/>
                <a:gd name="T89" fmla="*/ 268534 h 1322"/>
                <a:gd name="T90" fmla="*/ 0 w 700"/>
                <a:gd name="T91" fmla="*/ 250659 h 13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00"/>
                <a:gd name="T139" fmla="*/ 0 h 1322"/>
                <a:gd name="T140" fmla="*/ 700 w 700"/>
                <a:gd name="T141" fmla="*/ 1322 h 13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00" h="1322">
                  <a:moveTo>
                    <a:pt x="0" y="1234"/>
                  </a:moveTo>
                  <a:lnTo>
                    <a:pt x="45" y="1234"/>
                  </a:lnTo>
                  <a:lnTo>
                    <a:pt x="91" y="1232"/>
                  </a:lnTo>
                  <a:lnTo>
                    <a:pt x="135" y="1226"/>
                  </a:lnTo>
                  <a:lnTo>
                    <a:pt x="180" y="1216"/>
                  </a:lnTo>
                  <a:lnTo>
                    <a:pt x="224" y="1203"/>
                  </a:lnTo>
                  <a:lnTo>
                    <a:pt x="265" y="1187"/>
                  </a:lnTo>
                  <a:lnTo>
                    <a:pt x="305" y="1168"/>
                  </a:lnTo>
                  <a:lnTo>
                    <a:pt x="346" y="1144"/>
                  </a:lnTo>
                  <a:lnTo>
                    <a:pt x="382" y="1119"/>
                  </a:lnTo>
                  <a:lnTo>
                    <a:pt x="417" y="1090"/>
                  </a:lnTo>
                  <a:lnTo>
                    <a:pt x="450" y="1059"/>
                  </a:lnTo>
                  <a:lnTo>
                    <a:pt x="480" y="1026"/>
                  </a:lnTo>
                  <a:lnTo>
                    <a:pt x="508" y="990"/>
                  </a:lnTo>
                  <a:lnTo>
                    <a:pt x="533" y="953"/>
                  </a:lnTo>
                  <a:lnTo>
                    <a:pt x="554" y="913"/>
                  </a:lnTo>
                  <a:lnTo>
                    <a:pt x="573" y="872"/>
                  </a:lnTo>
                  <a:lnTo>
                    <a:pt x="587" y="829"/>
                  </a:lnTo>
                  <a:lnTo>
                    <a:pt x="600" y="785"/>
                  </a:lnTo>
                  <a:lnTo>
                    <a:pt x="607" y="742"/>
                  </a:lnTo>
                  <a:lnTo>
                    <a:pt x="611" y="697"/>
                  </a:lnTo>
                  <a:lnTo>
                    <a:pt x="612" y="652"/>
                  </a:lnTo>
                  <a:lnTo>
                    <a:pt x="611" y="606"/>
                  </a:lnTo>
                  <a:lnTo>
                    <a:pt x="605" y="563"/>
                  </a:lnTo>
                  <a:lnTo>
                    <a:pt x="594" y="519"/>
                  </a:lnTo>
                  <a:lnTo>
                    <a:pt x="582" y="476"/>
                  </a:lnTo>
                  <a:lnTo>
                    <a:pt x="567" y="434"/>
                  </a:lnTo>
                  <a:lnTo>
                    <a:pt x="546" y="394"/>
                  </a:lnTo>
                  <a:lnTo>
                    <a:pt x="524" y="354"/>
                  </a:lnTo>
                  <a:lnTo>
                    <a:pt x="498" y="317"/>
                  </a:lnTo>
                  <a:lnTo>
                    <a:pt x="469" y="282"/>
                  </a:lnTo>
                  <a:lnTo>
                    <a:pt x="439" y="251"/>
                  </a:lnTo>
                  <a:lnTo>
                    <a:pt x="404" y="220"/>
                  </a:lnTo>
                  <a:lnTo>
                    <a:pt x="369" y="192"/>
                  </a:lnTo>
                  <a:lnTo>
                    <a:pt x="330" y="168"/>
                  </a:lnTo>
                  <a:lnTo>
                    <a:pt x="290" y="147"/>
                  </a:lnTo>
                  <a:lnTo>
                    <a:pt x="250" y="127"/>
                  </a:lnTo>
                  <a:lnTo>
                    <a:pt x="207" y="112"/>
                  </a:lnTo>
                  <a:lnTo>
                    <a:pt x="163" y="101"/>
                  </a:lnTo>
                  <a:lnTo>
                    <a:pt x="118" y="92"/>
                  </a:lnTo>
                  <a:lnTo>
                    <a:pt x="74" y="88"/>
                  </a:lnTo>
                  <a:lnTo>
                    <a:pt x="29" y="85"/>
                  </a:lnTo>
                  <a:lnTo>
                    <a:pt x="1" y="87"/>
                  </a:lnTo>
                  <a:lnTo>
                    <a:pt x="1" y="0"/>
                  </a:lnTo>
                  <a:lnTo>
                    <a:pt x="5" y="0"/>
                  </a:lnTo>
                  <a:lnTo>
                    <a:pt x="53" y="0"/>
                  </a:lnTo>
                  <a:lnTo>
                    <a:pt x="102" y="4"/>
                  </a:lnTo>
                  <a:lnTo>
                    <a:pt x="150" y="10"/>
                  </a:lnTo>
                  <a:lnTo>
                    <a:pt x="198" y="19"/>
                  </a:lnTo>
                  <a:lnTo>
                    <a:pt x="245" y="34"/>
                  </a:lnTo>
                  <a:lnTo>
                    <a:pt x="290" y="51"/>
                  </a:lnTo>
                  <a:lnTo>
                    <a:pt x="334" y="72"/>
                  </a:lnTo>
                  <a:lnTo>
                    <a:pt x="378" y="94"/>
                  </a:lnTo>
                  <a:lnTo>
                    <a:pt x="418" y="120"/>
                  </a:lnTo>
                  <a:lnTo>
                    <a:pt x="456" y="151"/>
                  </a:lnTo>
                  <a:lnTo>
                    <a:pt x="493" y="183"/>
                  </a:lnTo>
                  <a:lnTo>
                    <a:pt x="528" y="216"/>
                  </a:lnTo>
                  <a:lnTo>
                    <a:pt x="559" y="254"/>
                  </a:lnTo>
                  <a:lnTo>
                    <a:pt x="587" y="292"/>
                  </a:lnTo>
                  <a:lnTo>
                    <a:pt x="612" y="333"/>
                  </a:lnTo>
                  <a:lnTo>
                    <a:pt x="635" y="377"/>
                  </a:lnTo>
                  <a:lnTo>
                    <a:pt x="655" y="421"/>
                  </a:lnTo>
                  <a:lnTo>
                    <a:pt x="670" y="465"/>
                  </a:lnTo>
                  <a:lnTo>
                    <a:pt x="683" y="512"/>
                  </a:lnTo>
                  <a:lnTo>
                    <a:pt x="692" y="559"/>
                  </a:lnTo>
                  <a:lnTo>
                    <a:pt x="698" y="606"/>
                  </a:lnTo>
                  <a:lnTo>
                    <a:pt x="700" y="655"/>
                  </a:lnTo>
                  <a:lnTo>
                    <a:pt x="700" y="704"/>
                  </a:lnTo>
                  <a:lnTo>
                    <a:pt x="693" y="752"/>
                  </a:lnTo>
                  <a:lnTo>
                    <a:pt x="685" y="799"/>
                  </a:lnTo>
                  <a:lnTo>
                    <a:pt x="673" y="846"/>
                  </a:lnTo>
                  <a:lnTo>
                    <a:pt x="658" y="891"/>
                  </a:lnTo>
                  <a:lnTo>
                    <a:pt x="639" y="936"/>
                  </a:lnTo>
                  <a:lnTo>
                    <a:pt x="618" y="979"/>
                  </a:lnTo>
                  <a:lnTo>
                    <a:pt x="593" y="1020"/>
                  </a:lnTo>
                  <a:lnTo>
                    <a:pt x="565" y="1059"/>
                  </a:lnTo>
                  <a:lnTo>
                    <a:pt x="534" y="1096"/>
                  </a:lnTo>
                  <a:lnTo>
                    <a:pt x="500" y="1133"/>
                  </a:lnTo>
                  <a:lnTo>
                    <a:pt x="464" y="1165"/>
                  </a:lnTo>
                  <a:lnTo>
                    <a:pt x="426" y="1194"/>
                  </a:lnTo>
                  <a:lnTo>
                    <a:pt x="386" y="1221"/>
                  </a:lnTo>
                  <a:lnTo>
                    <a:pt x="345" y="1245"/>
                  </a:lnTo>
                  <a:lnTo>
                    <a:pt x="300" y="1266"/>
                  </a:lnTo>
                  <a:lnTo>
                    <a:pt x="254" y="1283"/>
                  </a:lnTo>
                  <a:lnTo>
                    <a:pt x="208" y="1297"/>
                  </a:lnTo>
                  <a:lnTo>
                    <a:pt x="160" y="1308"/>
                  </a:lnTo>
                  <a:lnTo>
                    <a:pt x="113" y="1316"/>
                  </a:lnTo>
                  <a:lnTo>
                    <a:pt x="63" y="1321"/>
                  </a:lnTo>
                  <a:lnTo>
                    <a:pt x="15" y="1321"/>
                  </a:lnTo>
                  <a:lnTo>
                    <a:pt x="1" y="1322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9477" name="Freeform 25"/>
            <p:cNvSpPr>
              <a:spLocks/>
            </p:cNvSpPr>
            <p:nvPr/>
          </p:nvSpPr>
          <p:spPr bwMode="gray">
            <a:xfrm>
              <a:off x="1419659" y="2028252"/>
              <a:ext cx="46551" cy="70282"/>
            </a:xfrm>
            <a:custGeom>
              <a:avLst/>
              <a:gdLst>
                <a:gd name="T0" fmla="*/ 46551 w 215"/>
                <a:gd name="T1" fmla="*/ 0 h 346"/>
                <a:gd name="T2" fmla="*/ 46551 w 215"/>
                <a:gd name="T3" fmla="*/ 24782 h 346"/>
                <a:gd name="T4" fmla="*/ 37457 w 215"/>
                <a:gd name="T5" fmla="*/ 24782 h 346"/>
                <a:gd name="T6" fmla="*/ 37457 w 215"/>
                <a:gd name="T7" fmla="*/ 70282 h 346"/>
                <a:gd name="T8" fmla="*/ 8661 w 215"/>
                <a:gd name="T9" fmla="*/ 70282 h 346"/>
                <a:gd name="T10" fmla="*/ 8661 w 215"/>
                <a:gd name="T11" fmla="*/ 24782 h 346"/>
                <a:gd name="T12" fmla="*/ 0 w 215"/>
                <a:gd name="T13" fmla="*/ 24782 h 346"/>
                <a:gd name="T14" fmla="*/ 0 w 215"/>
                <a:gd name="T15" fmla="*/ 0 h 346"/>
                <a:gd name="T16" fmla="*/ 46551 w 215"/>
                <a:gd name="T17" fmla="*/ 0 h 346"/>
                <a:gd name="T18" fmla="*/ 46551 w 215"/>
                <a:gd name="T19" fmla="*/ 0 h 3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"/>
                <a:gd name="T31" fmla="*/ 0 h 346"/>
                <a:gd name="T32" fmla="*/ 215 w 215"/>
                <a:gd name="T33" fmla="*/ 346 h 3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" h="346">
                  <a:moveTo>
                    <a:pt x="215" y="0"/>
                  </a:moveTo>
                  <a:lnTo>
                    <a:pt x="215" y="122"/>
                  </a:lnTo>
                  <a:lnTo>
                    <a:pt x="173" y="122"/>
                  </a:lnTo>
                  <a:lnTo>
                    <a:pt x="173" y="346"/>
                  </a:lnTo>
                  <a:lnTo>
                    <a:pt x="40" y="346"/>
                  </a:lnTo>
                  <a:lnTo>
                    <a:pt x="40" y="12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9478" name="Freeform 26"/>
            <p:cNvSpPr>
              <a:spLocks/>
            </p:cNvSpPr>
            <p:nvPr/>
          </p:nvSpPr>
          <p:spPr bwMode="gray">
            <a:xfrm>
              <a:off x="1393677" y="1989861"/>
              <a:ext cx="98298" cy="89782"/>
            </a:xfrm>
            <a:custGeom>
              <a:avLst/>
              <a:gdLst>
                <a:gd name="T0" fmla="*/ 31178 w 454"/>
                <a:gd name="T1" fmla="*/ 75563 h 442"/>
                <a:gd name="T2" fmla="*/ 22951 w 454"/>
                <a:gd name="T3" fmla="*/ 69266 h 442"/>
                <a:gd name="T4" fmla="*/ 16672 w 454"/>
                <a:gd name="T5" fmla="*/ 61344 h 442"/>
                <a:gd name="T6" fmla="*/ 12991 w 454"/>
                <a:gd name="T7" fmla="*/ 52204 h 442"/>
                <a:gd name="T8" fmla="*/ 12774 w 454"/>
                <a:gd name="T9" fmla="*/ 42453 h 442"/>
                <a:gd name="T10" fmla="*/ 15156 w 454"/>
                <a:gd name="T11" fmla="*/ 32907 h 442"/>
                <a:gd name="T12" fmla="*/ 20352 w 454"/>
                <a:gd name="T13" fmla="*/ 24172 h 442"/>
                <a:gd name="T14" fmla="*/ 27930 w 454"/>
                <a:gd name="T15" fmla="*/ 17469 h 442"/>
                <a:gd name="T16" fmla="*/ 37241 w 454"/>
                <a:gd name="T17" fmla="*/ 13000 h 442"/>
                <a:gd name="T18" fmla="*/ 47850 w 454"/>
                <a:gd name="T19" fmla="*/ 11172 h 442"/>
                <a:gd name="T20" fmla="*/ 58459 w 454"/>
                <a:gd name="T21" fmla="*/ 12188 h 442"/>
                <a:gd name="T22" fmla="*/ 68202 w 454"/>
                <a:gd name="T23" fmla="*/ 16047 h 442"/>
                <a:gd name="T24" fmla="*/ 76213 w 454"/>
                <a:gd name="T25" fmla="*/ 22344 h 442"/>
                <a:gd name="T26" fmla="*/ 82492 w 454"/>
                <a:gd name="T27" fmla="*/ 30672 h 442"/>
                <a:gd name="T28" fmla="*/ 85524 w 454"/>
                <a:gd name="T29" fmla="*/ 40016 h 442"/>
                <a:gd name="T30" fmla="*/ 85740 w 454"/>
                <a:gd name="T31" fmla="*/ 49766 h 442"/>
                <a:gd name="T32" fmla="*/ 82925 w 454"/>
                <a:gd name="T33" fmla="*/ 59110 h 442"/>
                <a:gd name="T34" fmla="*/ 77296 w 454"/>
                <a:gd name="T35" fmla="*/ 67641 h 442"/>
                <a:gd name="T36" fmla="*/ 69285 w 454"/>
                <a:gd name="T37" fmla="*/ 74141 h 442"/>
                <a:gd name="T38" fmla="*/ 59542 w 454"/>
                <a:gd name="T39" fmla="*/ 78407 h 442"/>
                <a:gd name="T40" fmla="*/ 67120 w 454"/>
                <a:gd name="T41" fmla="*/ 87954 h 442"/>
                <a:gd name="T42" fmla="*/ 77729 w 454"/>
                <a:gd name="T43" fmla="*/ 82469 h 442"/>
                <a:gd name="T44" fmla="*/ 87039 w 454"/>
                <a:gd name="T45" fmla="*/ 74751 h 442"/>
                <a:gd name="T46" fmla="*/ 93535 w 454"/>
                <a:gd name="T47" fmla="*/ 65001 h 442"/>
                <a:gd name="T48" fmla="*/ 97215 w 454"/>
                <a:gd name="T49" fmla="*/ 54235 h 442"/>
                <a:gd name="T50" fmla="*/ 98298 w 454"/>
                <a:gd name="T51" fmla="*/ 42860 h 442"/>
                <a:gd name="T52" fmla="*/ 95916 w 454"/>
                <a:gd name="T53" fmla="*/ 31688 h 442"/>
                <a:gd name="T54" fmla="*/ 91153 w 454"/>
                <a:gd name="T55" fmla="*/ 21328 h 442"/>
                <a:gd name="T56" fmla="*/ 83142 w 454"/>
                <a:gd name="T57" fmla="*/ 12594 h 442"/>
                <a:gd name="T58" fmla="*/ 72966 w 454"/>
                <a:gd name="T59" fmla="*/ 5688 h 442"/>
                <a:gd name="T60" fmla="*/ 61923 w 454"/>
                <a:gd name="T61" fmla="*/ 1422 h 442"/>
                <a:gd name="T62" fmla="*/ 50015 w 454"/>
                <a:gd name="T63" fmla="*/ 0 h 442"/>
                <a:gd name="T64" fmla="*/ 37674 w 454"/>
                <a:gd name="T65" fmla="*/ 1016 h 442"/>
                <a:gd name="T66" fmla="*/ 26198 w 454"/>
                <a:gd name="T67" fmla="*/ 4875 h 442"/>
                <a:gd name="T68" fmla="*/ 16239 w 454"/>
                <a:gd name="T69" fmla="*/ 11578 h 442"/>
                <a:gd name="T70" fmla="*/ 8228 w 454"/>
                <a:gd name="T71" fmla="*/ 20110 h 442"/>
                <a:gd name="T72" fmla="*/ 2815 w 454"/>
                <a:gd name="T73" fmla="*/ 30469 h 442"/>
                <a:gd name="T74" fmla="*/ 217 w 454"/>
                <a:gd name="T75" fmla="*/ 41438 h 442"/>
                <a:gd name="T76" fmla="*/ 650 w 454"/>
                <a:gd name="T77" fmla="*/ 53016 h 442"/>
                <a:gd name="T78" fmla="*/ 4330 w 454"/>
                <a:gd name="T79" fmla="*/ 63782 h 442"/>
                <a:gd name="T80" fmla="*/ 10609 w 454"/>
                <a:gd name="T81" fmla="*/ 73735 h 442"/>
                <a:gd name="T82" fmla="*/ 19270 w 454"/>
                <a:gd name="T83" fmla="*/ 81860 h 442"/>
                <a:gd name="T84" fmla="*/ 29879 w 454"/>
                <a:gd name="T85" fmla="*/ 87548 h 442"/>
                <a:gd name="T86" fmla="*/ 35942 w 454"/>
                <a:gd name="T87" fmla="*/ 77594 h 4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4"/>
                <a:gd name="T133" fmla="*/ 0 h 442"/>
                <a:gd name="T134" fmla="*/ 454 w 454"/>
                <a:gd name="T135" fmla="*/ 442 h 4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4" h="442">
                  <a:moveTo>
                    <a:pt x="166" y="382"/>
                  </a:moveTo>
                  <a:lnTo>
                    <a:pt x="144" y="372"/>
                  </a:lnTo>
                  <a:lnTo>
                    <a:pt x="125" y="359"/>
                  </a:lnTo>
                  <a:lnTo>
                    <a:pt x="106" y="341"/>
                  </a:lnTo>
                  <a:lnTo>
                    <a:pt x="91" y="323"/>
                  </a:lnTo>
                  <a:lnTo>
                    <a:pt x="77" y="302"/>
                  </a:lnTo>
                  <a:lnTo>
                    <a:pt x="67" y="281"/>
                  </a:lnTo>
                  <a:lnTo>
                    <a:pt x="60" y="257"/>
                  </a:lnTo>
                  <a:lnTo>
                    <a:pt x="57" y="233"/>
                  </a:lnTo>
                  <a:lnTo>
                    <a:pt x="59" y="209"/>
                  </a:lnTo>
                  <a:lnTo>
                    <a:pt x="62" y="185"/>
                  </a:lnTo>
                  <a:lnTo>
                    <a:pt x="70" y="162"/>
                  </a:lnTo>
                  <a:lnTo>
                    <a:pt x="81" y="140"/>
                  </a:lnTo>
                  <a:lnTo>
                    <a:pt x="94" y="119"/>
                  </a:lnTo>
                  <a:lnTo>
                    <a:pt x="110" y="101"/>
                  </a:lnTo>
                  <a:lnTo>
                    <a:pt x="129" y="86"/>
                  </a:lnTo>
                  <a:lnTo>
                    <a:pt x="150" y="74"/>
                  </a:lnTo>
                  <a:lnTo>
                    <a:pt x="172" y="64"/>
                  </a:lnTo>
                  <a:lnTo>
                    <a:pt x="197" y="57"/>
                  </a:lnTo>
                  <a:lnTo>
                    <a:pt x="221" y="55"/>
                  </a:lnTo>
                  <a:lnTo>
                    <a:pt x="245" y="56"/>
                  </a:lnTo>
                  <a:lnTo>
                    <a:pt x="270" y="60"/>
                  </a:lnTo>
                  <a:lnTo>
                    <a:pt x="293" y="68"/>
                  </a:lnTo>
                  <a:lnTo>
                    <a:pt x="315" y="79"/>
                  </a:lnTo>
                  <a:lnTo>
                    <a:pt x="335" y="93"/>
                  </a:lnTo>
                  <a:lnTo>
                    <a:pt x="352" y="110"/>
                  </a:lnTo>
                  <a:lnTo>
                    <a:pt x="369" y="129"/>
                  </a:lnTo>
                  <a:lnTo>
                    <a:pt x="381" y="151"/>
                  </a:lnTo>
                  <a:lnTo>
                    <a:pt x="390" y="173"/>
                  </a:lnTo>
                  <a:lnTo>
                    <a:pt x="395" y="197"/>
                  </a:lnTo>
                  <a:lnTo>
                    <a:pt x="397" y="221"/>
                  </a:lnTo>
                  <a:lnTo>
                    <a:pt x="396" y="245"/>
                  </a:lnTo>
                  <a:lnTo>
                    <a:pt x="392" y="269"/>
                  </a:lnTo>
                  <a:lnTo>
                    <a:pt x="383" y="291"/>
                  </a:lnTo>
                  <a:lnTo>
                    <a:pt x="372" y="313"/>
                  </a:lnTo>
                  <a:lnTo>
                    <a:pt x="357" y="333"/>
                  </a:lnTo>
                  <a:lnTo>
                    <a:pt x="339" y="350"/>
                  </a:lnTo>
                  <a:lnTo>
                    <a:pt x="320" y="365"/>
                  </a:lnTo>
                  <a:lnTo>
                    <a:pt x="299" y="378"/>
                  </a:lnTo>
                  <a:lnTo>
                    <a:pt x="275" y="386"/>
                  </a:lnTo>
                  <a:lnTo>
                    <a:pt x="282" y="442"/>
                  </a:lnTo>
                  <a:lnTo>
                    <a:pt x="310" y="433"/>
                  </a:lnTo>
                  <a:lnTo>
                    <a:pt x="336" y="421"/>
                  </a:lnTo>
                  <a:lnTo>
                    <a:pt x="359" y="406"/>
                  </a:lnTo>
                  <a:lnTo>
                    <a:pt x="382" y="388"/>
                  </a:lnTo>
                  <a:lnTo>
                    <a:pt x="402" y="368"/>
                  </a:lnTo>
                  <a:lnTo>
                    <a:pt x="418" y="345"/>
                  </a:lnTo>
                  <a:lnTo>
                    <a:pt x="432" y="320"/>
                  </a:lnTo>
                  <a:lnTo>
                    <a:pt x="443" y="294"/>
                  </a:lnTo>
                  <a:lnTo>
                    <a:pt x="449" y="267"/>
                  </a:lnTo>
                  <a:lnTo>
                    <a:pt x="454" y="240"/>
                  </a:lnTo>
                  <a:lnTo>
                    <a:pt x="454" y="211"/>
                  </a:lnTo>
                  <a:lnTo>
                    <a:pt x="450" y="184"/>
                  </a:lnTo>
                  <a:lnTo>
                    <a:pt x="443" y="156"/>
                  </a:lnTo>
                  <a:lnTo>
                    <a:pt x="434" y="130"/>
                  </a:lnTo>
                  <a:lnTo>
                    <a:pt x="421" y="105"/>
                  </a:lnTo>
                  <a:lnTo>
                    <a:pt x="404" y="82"/>
                  </a:lnTo>
                  <a:lnTo>
                    <a:pt x="384" y="62"/>
                  </a:lnTo>
                  <a:lnTo>
                    <a:pt x="362" y="43"/>
                  </a:lnTo>
                  <a:lnTo>
                    <a:pt x="337" y="28"/>
                  </a:lnTo>
                  <a:lnTo>
                    <a:pt x="313" y="16"/>
                  </a:lnTo>
                  <a:lnTo>
                    <a:pt x="286" y="7"/>
                  </a:lnTo>
                  <a:lnTo>
                    <a:pt x="259" y="1"/>
                  </a:lnTo>
                  <a:lnTo>
                    <a:pt x="231" y="0"/>
                  </a:lnTo>
                  <a:lnTo>
                    <a:pt x="202" y="1"/>
                  </a:lnTo>
                  <a:lnTo>
                    <a:pt x="174" y="5"/>
                  </a:lnTo>
                  <a:lnTo>
                    <a:pt x="147" y="13"/>
                  </a:lnTo>
                  <a:lnTo>
                    <a:pt x="121" y="24"/>
                  </a:lnTo>
                  <a:lnTo>
                    <a:pt x="97" y="40"/>
                  </a:lnTo>
                  <a:lnTo>
                    <a:pt x="75" y="57"/>
                  </a:lnTo>
                  <a:lnTo>
                    <a:pt x="55" y="77"/>
                  </a:lnTo>
                  <a:lnTo>
                    <a:pt x="38" y="99"/>
                  </a:lnTo>
                  <a:lnTo>
                    <a:pt x="24" y="125"/>
                  </a:lnTo>
                  <a:lnTo>
                    <a:pt x="13" y="150"/>
                  </a:lnTo>
                  <a:lnTo>
                    <a:pt x="4" y="177"/>
                  </a:lnTo>
                  <a:lnTo>
                    <a:pt x="1" y="204"/>
                  </a:lnTo>
                  <a:lnTo>
                    <a:pt x="0" y="233"/>
                  </a:lnTo>
                  <a:lnTo>
                    <a:pt x="3" y="261"/>
                  </a:lnTo>
                  <a:lnTo>
                    <a:pt x="11" y="287"/>
                  </a:lnTo>
                  <a:lnTo>
                    <a:pt x="20" y="314"/>
                  </a:lnTo>
                  <a:lnTo>
                    <a:pt x="33" y="340"/>
                  </a:lnTo>
                  <a:lnTo>
                    <a:pt x="49" y="363"/>
                  </a:lnTo>
                  <a:lnTo>
                    <a:pt x="68" y="383"/>
                  </a:lnTo>
                  <a:lnTo>
                    <a:pt x="89" y="403"/>
                  </a:lnTo>
                  <a:lnTo>
                    <a:pt x="113" y="418"/>
                  </a:lnTo>
                  <a:lnTo>
                    <a:pt x="138" y="431"/>
                  </a:lnTo>
                  <a:lnTo>
                    <a:pt x="164" y="440"/>
                  </a:lnTo>
                  <a:lnTo>
                    <a:pt x="166" y="38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9479" name="Freeform 27"/>
            <p:cNvSpPr>
              <a:spLocks/>
            </p:cNvSpPr>
            <p:nvPr/>
          </p:nvSpPr>
          <p:spPr bwMode="gray">
            <a:xfrm>
              <a:off x="1509297" y="2068268"/>
              <a:ext cx="58243" cy="53829"/>
            </a:xfrm>
            <a:custGeom>
              <a:avLst/>
              <a:gdLst>
                <a:gd name="T0" fmla="*/ 0 w 269"/>
                <a:gd name="T1" fmla="*/ 41235 h 265"/>
                <a:gd name="T2" fmla="*/ 13641 w 269"/>
                <a:gd name="T3" fmla="*/ 53829 h 265"/>
                <a:gd name="T4" fmla="*/ 37024 w 269"/>
                <a:gd name="T5" fmla="*/ 31688 h 265"/>
                <a:gd name="T6" fmla="*/ 40489 w 269"/>
                <a:gd name="T7" fmla="*/ 34735 h 265"/>
                <a:gd name="T8" fmla="*/ 58243 w 269"/>
                <a:gd name="T9" fmla="*/ 18485 h 265"/>
                <a:gd name="T10" fmla="*/ 37890 w 269"/>
                <a:gd name="T11" fmla="*/ 0 h 265"/>
                <a:gd name="T12" fmla="*/ 20353 w 269"/>
                <a:gd name="T13" fmla="*/ 16453 h 265"/>
                <a:gd name="T14" fmla="*/ 23600 w 269"/>
                <a:gd name="T15" fmla="*/ 19703 h 265"/>
                <a:gd name="T16" fmla="*/ 0 w 269"/>
                <a:gd name="T17" fmla="*/ 41235 h 265"/>
                <a:gd name="T18" fmla="*/ 0 w 269"/>
                <a:gd name="T19" fmla="*/ 41235 h 2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9"/>
                <a:gd name="T31" fmla="*/ 0 h 265"/>
                <a:gd name="T32" fmla="*/ 269 w 269"/>
                <a:gd name="T33" fmla="*/ 265 h 2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9" h="265">
                  <a:moveTo>
                    <a:pt x="0" y="203"/>
                  </a:moveTo>
                  <a:lnTo>
                    <a:pt x="63" y="265"/>
                  </a:lnTo>
                  <a:lnTo>
                    <a:pt x="171" y="156"/>
                  </a:lnTo>
                  <a:lnTo>
                    <a:pt x="187" y="171"/>
                  </a:lnTo>
                  <a:lnTo>
                    <a:pt x="269" y="91"/>
                  </a:lnTo>
                  <a:lnTo>
                    <a:pt x="175" y="0"/>
                  </a:lnTo>
                  <a:lnTo>
                    <a:pt x="94" y="81"/>
                  </a:lnTo>
                  <a:lnTo>
                    <a:pt x="109" y="97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9480" name="Freeform 28"/>
            <p:cNvSpPr>
              <a:spLocks/>
            </p:cNvSpPr>
            <p:nvPr/>
          </p:nvSpPr>
          <p:spPr bwMode="gray">
            <a:xfrm>
              <a:off x="1319629" y="2067659"/>
              <a:ext cx="58026" cy="53829"/>
            </a:xfrm>
            <a:custGeom>
              <a:avLst/>
              <a:gdLst>
                <a:gd name="T0" fmla="*/ 58026 w 268"/>
                <a:gd name="T1" fmla="*/ 41235 h 265"/>
                <a:gd name="T2" fmla="*/ 44819 w 268"/>
                <a:gd name="T3" fmla="*/ 53829 h 265"/>
                <a:gd name="T4" fmla="*/ 21002 w 268"/>
                <a:gd name="T5" fmla="*/ 32094 h 265"/>
                <a:gd name="T6" fmla="*/ 17754 w 268"/>
                <a:gd name="T7" fmla="*/ 35141 h 265"/>
                <a:gd name="T8" fmla="*/ 0 w 268"/>
                <a:gd name="T9" fmla="*/ 18485 h 265"/>
                <a:gd name="T10" fmla="*/ 20136 w 268"/>
                <a:gd name="T11" fmla="*/ 0 h 265"/>
                <a:gd name="T12" fmla="*/ 37890 w 268"/>
                <a:gd name="T13" fmla="*/ 16657 h 265"/>
                <a:gd name="T14" fmla="*/ 34426 w 268"/>
                <a:gd name="T15" fmla="*/ 19703 h 265"/>
                <a:gd name="T16" fmla="*/ 58026 w 268"/>
                <a:gd name="T17" fmla="*/ 41235 h 265"/>
                <a:gd name="T18" fmla="*/ 58026 w 268"/>
                <a:gd name="T19" fmla="*/ 41235 h 2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8"/>
                <a:gd name="T31" fmla="*/ 0 h 265"/>
                <a:gd name="T32" fmla="*/ 268 w 268"/>
                <a:gd name="T33" fmla="*/ 265 h 2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8" h="265">
                  <a:moveTo>
                    <a:pt x="268" y="203"/>
                  </a:moveTo>
                  <a:lnTo>
                    <a:pt x="207" y="265"/>
                  </a:lnTo>
                  <a:lnTo>
                    <a:pt x="97" y="158"/>
                  </a:lnTo>
                  <a:lnTo>
                    <a:pt x="82" y="173"/>
                  </a:lnTo>
                  <a:lnTo>
                    <a:pt x="0" y="91"/>
                  </a:lnTo>
                  <a:lnTo>
                    <a:pt x="93" y="0"/>
                  </a:lnTo>
                  <a:lnTo>
                    <a:pt x="175" y="82"/>
                  </a:lnTo>
                  <a:lnTo>
                    <a:pt x="159" y="97"/>
                  </a:lnTo>
                  <a:lnTo>
                    <a:pt x="268" y="2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Arc 21"/>
            <p:cNvSpPr/>
            <p:nvPr/>
          </p:nvSpPr>
          <p:spPr bwMode="gray">
            <a:xfrm rot="10800000">
              <a:off x="1356007" y="2144420"/>
              <a:ext cx="149363" cy="140167"/>
            </a:xfrm>
            <a:prstGeom prst="arc">
              <a:avLst>
                <a:gd name="adj1" fmla="val 16200000"/>
                <a:gd name="adj2" fmla="val 89099"/>
              </a:avLst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6" name="Freeform 105"/>
          <p:cNvSpPr/>
          <p:nvPr>
            <p:custDataLst>
              <p:tags r:id="rId6"/>
            </p:custDataLst>
          </p:nvPr>
        </p:nvSpPr>
        <p:spPr bwMode="gray">
          <a:xfrm>
            <a:off x="1568418" y="2665909"/>
            <a:ext cx="1457325" cy="1179512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18052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18052 w 1828800"/>
              <a:gd name="connsiteY1" fmla="*/ 0 h 914400"/>
              <a:gd name="connsiteX2" fmla="*/ 1828800 w 1828800"/>
              <a:gd name="connsiteY2" fmla="*/ 457200 h 914400"/>
              <a:gd name="connsiteX3" fmla="*/ 161805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18052 w 1828800"/>
              <a:gd name="connsiteY1" fmla="*/ 0 h 914400"/>
              <a:gd name="connsiteX2" fmla="*/ 1828800 w 1828800"/>
              <a:gd name="connsiteY2" fmla="*/ 457200 h 914400"/>
              <a:gd name="connsiteX3" fmla="*/ 161805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4615 w 1828800"/>
              <a:gd name="connsiteY1" fmla="*/ 0 h 914400"/>
              <a:gd name="connsiteX2" fmla="*/ 1828800 w 1828800"/>
              <a:gd name="connsiteY2" fmla="*/ 457200 h 914400"/>
              <a:gd name="connsiteX3" fmla="*/ 161805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4615 w 1828800"/>
              <a:gd name="connsiteY1" fmla="*/ 0 h 914400"/>
              <a:gd name="connsiteX2" fmla="*/ 1828800 w 1828800"/>
              <a:gd name="connsiteY2" fmla="*/ 457200 h 914400"/>
              <a:gd name="connsiteX3" fmla="*/ 157461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74615" y="0"/>
                </a:lnTo>
                <a:lnTo>
                  <a:pt x="1828800" y="457200"/>
                </a:lnTo>
                <a:lnTo>
                  <a:pt x="1574615" y="91440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085">
              <a:defRPr/>
            </a:pPr>
            <a:r>
              <a:rPr lang="ru-RU" sz="1300" dirty="0" err="1">
                <a:solidFill>
                  <a:schemeClr val="accent1"/>
                </a:solidFill>
                <a:sym typeface="+mn-lt"/>
              </a:rPr>
              <a:t>Эффектив-ность</a:t>
            </a:r>
            <a:endParaRPr lang="en-US" sz="1300" dirty="0" err="1">
              <a:solidFill>
                <a:schemeClr val="accent1"/>
              </a:solidFill>
              <a:sym typeface="+mn-lt"/>
            </a:endParaRPr>
          </a:p>
        </p:txBody>
      </p:sp>
      <p:grpSp>
        <p:nvGrpSpPr>
          <p:cNvPr id="9" name="Group 41"/>
          <p:cNvGrpSpPr/>
          <p:nvPr/>
        </p:nvGrpSpPr>
        <p:grpSpPr bwMode="auto">
          <a:xfrm>
            <a:off x="2474810" y="3438610"/>
            <a:ext cx="301601" cy="339309"/>
            <a:chOff x="3651250" y="2259013"/>
            <a:chExt cx="292100" cy="358775"/>
          </a:xfrm>
          <a:solidFill>
            <a:schemeClr val="tx2"/>
          </a:solidFill>
        </p:grpSpPr>
        <p:sp>
          <p:nvSpPr>
            <p:cNvPr id="43" name="Freeform 115"/>
            <p:cNvSpPr>
              <a:spLocks noEditPoints="1"/>
            </p:cNvSpPr>
            <p:nvPr/>
          </p:nvSpPr>
          <p:spPr bwMode="auto">
            <a:xfrm>
              <a:off x="3651250" y="2259013"/>
              <a:ext cx="292100" cy="358775"/>
            </a:xfrm>
            <a:custGeom>
              <a:avLst/>
              <a:gdLst>
                <a:gd name="T0" fmla="*/ 9 w 213"/>
                <a:gd name="T1" fmla="*/ 241 h 262"/>
                <a:gd name="T2" fmla="*/ 18 w 213"/>
                <a:gd name="T3" fmla="*/ 251 h 262"/>
                <a:gd name="T4" fmla="*/ 194 w 213"/>
                <a:gd name="T5" fmla="*/ 251 h 262"/>
                <a:gd name="T6" fmla="*/ 204 w 213"/>
                <a:gd name="T7" fmla="*/ 241 h 262"/>
                <a:gd name="T8" fmla="*/ 204 w 213"/>
                <a:gd name="T9" fmla="*/ 21 h 262"/>
                <a:gd name="T10" fmla="*/ 194 w 213"/>
                <a:gd name="T11" fmla="*/ 11 h 262"/>
                <a:gd name="T12" fmla="*/ 18 w 213"/>
                <a:gd name="T13" fmla="*/ 11 h 262"/>
                <a:gd name="T14" fmla="*/ 9 w 213"/>
                <a:gd name="T15" fmla="*/ 21 h 262"/>
                <a:gd name="T16" fmla="*/ 9 w 213"/>
                <a:gd name="T17" fmla="*/ 241 h 262"/>
                <a:gd name="T18" fmla="*/ 0 w 213"/>
                <a:gd name="T19" fmla="*/ 252 h 262"/>
                <a:gd name="T20" fmla="*/ 0 w 213"/>
                <a:gd name="T21" fmla="*/ 10 h 262"/>
                <a:gd name="T22" fmla="*/ 10 w 213"/>
                <a:gd name="T23" fmla="*/ 0 h 262"/>
                <a:gd name="T24" fmla="*/ 203 w 213"/>
                <a:gd name="T25" fmla="*/ 0 h 262"/>
                <a:gd name="T26" fmla="*/ 213 w 213"/>
                <a:gd name="T27" fmla="*/ 10 h 262"/>
                <a:gd name="T28" fmla="*/ 213 w 213"/>
                <a:gd name="T29" fmla="*/ 252 h 262"/>
                <a:gd name="T30" fmla="*/ 203 w 213"/>
                <a:gd name="T31" fmla="*/ 262 h 262"/>
                <a:gd name="T32" fmla="*/ 10 w 213"/>
                <a:gd name="T33" fmla="*/ 262 h 262"/>
                <a:gd name="T34" fmla="*/ 0 w 213"/>
                <a:gd name="T35" fmla="*/ 25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262">
                  <a:moveTo>
                    <a:pt x="9" y="241"/>
                  </a:moveTo>
                  <a:cubicBezTo>
                    <a:pt x="9" y="247"/>
                    <a:pt x="13" y="251"/>
                    <a:pt x="18" y="251"/>
                  </a:cubicBezTo>
                  <a:cubicBezTo>
                    <a:pt x="194" y="251"/>
                    <a:pt x="194" y="251"/>
                    <a:pt x="194" y="251"/>
                  </a:cubicBezTo>
                  <a:cubicBezTo>
                    <a:pt x="199" y="251"/>
                    <a:pt x="204" y="247"/>
                    <a:pt x="204" y="241"/>
                  </a:cubicBezTo>
                  <a:cubicBezTo>
                    <a:pt x="204" y="21"/>
                    <a:pt x="204" y="21"/>
                    <a:pt x="204" y="21"/>
                  </a:cubicBezTo>
                  <a:cubicBezTo>
                    <a:pt x="204" y="16"/>
                    <a:pt x="199" y="11"/>
                    <a:pt x="194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3" y="11"/>
                    <a:pt x="9" y="16"/>
                    <a:pt x="9" y="21"/>
                  </a:cubicBezTo>
                  <a:lnTo>
                    <a:pt x="9" y="241"/>
                  </a:lnTo>
                  <a:close/>
                  <a:moveTo>
                    <a:pt x="0" y="25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8" y="0"/>
                    <a:pt x="213" y="5"/>
                    <a:pt x="213" y="10"/>
                  </a:cubicBezTo>
                  <a:cubicBezTo>
                    <a:pt x="213" y="252"/>
                    <a:pt x="213" y="252"/>
                    <a:pt x="213" y="252"/>
                  </a:cubicBezTo>
                  <a:cubicBezTo>
                    <a:pt x="213" y="258"/>
                    <a:pt x="208" y="262"/>
                    <a:pt x="203" y="262"/>
                  </a:cubicBezTo>
                  <a:cubicBezTo>
                    <a:pt x="10" y="262"/>
                    <a:pt x="10" y="262"/>
                    <a:pt x="10" y="262"/>
                  </a:cubicBezTo>
                  <a:cubicBezTo>
                    <a:pt x="4" y="262"/>
                    <a:pt x="0" y="258"/>
                    <a:pt x="0" y="25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Rectangle 116"/>
            <p:cNvSpPr>
              <a:spLocks noChangeArrowheads="1"/>
            </p:cNvSpPr>
            <p:nvPr/>
          </p:nvSpPr>
          <p:spPr bwMode="auto">
            <a:xfrm>
              <a:off x="3798888" y="2543175"/>
              <a:ext cx="100013" cy="14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ctangle 117"/>
            <p:cNvSpPr>
              <a:spLocks noChangeArrowheads="1"/>
            </p:cNvSpPr>
            <p:nvPr/>
          </p:nvSpPr>
          <p:spPr bwMode="auto">
            <a:xfrm>
              <a:off x="3798888" y="2505075"/>
              <a:ext cx="100013" cy="174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ctangle 118"/>
            <p:cNvSpPr>
              <a:spLocks noChangeArrowheads="1"/>
            </p:cNvSpPr>
            <p:nvPr/>
          </p:nvSpPr>
          <p:spPr bwMode="auto">
            <a:xfrm>
              <a:off x="3798888" y="2446338"/>
              <a:ext cx="100013" cy="174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ctangle 119"/>
            <p:cNvSpPr>
              <a:spLocks noChangeArrowheads="1"/>
            </p:cNvSpPr>
            <p:nvPr/>
          </p:nvSpPr>
          <p:spPr bwMode="auto">
            <a:xfrm>
              <a:off x="3798888" y="2411413"/>
              <a:ext cx="100013" cy="14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Rectangle 120"/>
            <p:cNvSpPr>
              <a:spLocks noChangeArrowheads="1"/>
            </p:cNvSpPr>
            <p:nvPr/>
          </p:nvSpPr>
          <p:spPr bwMode="auto">
            <a:xfrm>
              <a:off x="3798888" y="2352675"/>
              <a:ext cx="100013" cy="174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Rectangle 121"/>
            <p:cNvSpPr>
              <a:spLocks noChangeArrowheads="1"/>
            </p:cNvSpPr>
            <p:nvPr/>
          </p:nvSpPr>
          <p:spPr bwMode="auto">
            <a:xfrm>
              <a:off x="3798888" y="2317750"/>
              <a:ext cx="100013" cy="14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697288" y="2505075"/>
              <a:ext cx="53975" cy="50800"/>
            </a:xfrm>
            <a:custGeom>
              <a:avLst/>
              <a:gdLst>
                <a:gd name="T0" fmla="*/ 0 w 39"/>
                <a:gd name="T1" fmla="*/ 31 h 37"/>
                <a:gd name="T2" fmla="*/ 0 w 39"/>
                <a:gd name="T3" fmla="*/ 0 h 37"/>
                <a:gd name="T4" fmla="*/ 39 w 39"/>
                <a:gd name="T5" fmla="*/ 0 h 37"/>
                <a:gd name="T6" fmla="*/ 39 w 39"/>
                <a:gd name="T7" fmla="*/ 6 h 37"/>
                <a:gd name="T8" fmla="*/ 36 w 39"/>
                <a:gd name="T9" fmla="*/ 8 h 37"/>
                <a:gd name="T10" fmla="*/ 19 w 39"/>
                <a:gd name="T11" fmla="*/ 37 h 37"/>
                <a:gd name="T12" fmla="*/ 13 w 39"/>
                <a:gd name="T13" fmla="*/ 29 h 37"/>
                <a:gd name="T14" fmla="*/ 7 w 39"/>
                <a:gd name="T15" fmla="*/ 28 h 37"/>
                <a:gd name="T16" fmla="*/ 6 w 39"/>
                <a:gd name="T17" fmla="*/ 31 h 37"/>
                <a:gd name="T18" fmla="*/ 0 w 39"/>
                <a:gd name="T1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7">
                  <a:moveTo>
                    <a:pt x="0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7" y="7"/>
                    <a:pt x="36" y="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7"/>
                    <a:pt x="9" y="27"/>
                    <a:pt x="7" y="28"/>
                  </a:cubicBezTo>
                  <a:cubicBezTo>
                    <a:pt x="6" y="29"/>
                    <a:pt x="6" y="30"/>
                    <a:pt x="6" y="31"/>
                  </a:cubicBez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697288" y="2411413"/>
              <a:ext cx="53975" cy="49213"/>
            </a:xfrm>
            <a:custGeom>
              <a:avLst/>
              <a:gdLst>
                <a:gd name="T0" fmla="*/ 0 w 39"/>
                <a:gd name="T1" fmla="*/ 31 h 36"/>
                <a:gd name="T2" fmla="*/ 0 w 39"/>
                <a:gd name="T3" fmla="*/ 0 h 36"/>
                <a:gd name="T4" fmla="*/ 39 w 39"/>
                <a:gd name="T5" fmla="*/ 0 h 36"/>
                <a:gd name="T6" fmla="*/ 39 w 39"/>
                <a:gd name="T7" fmla="*/ 6 h 36"/>
                <a:gd name="T8" fmla="*/ 36 w 39"/>
                <a:gd name="T9" fmla="*/ 8 h 36"/>
                <a:gd name="T10" fmla="*/ 18 w 39"/>
                <a:gd name="T11" fmla="*/ 36 h 36"/>
                <a:gd name="T12" fmla="*/ 12 w 39"/>
                <a:gd name="T13" fmla="*/ 28 h 36"/>
                <a:gd name="T14" fmla="*/ 7 w 39"/>
                <a:gd name="T15" fmla="*/ 27 h 36"/>
                <a:gd name="T16" fmla="*/ 5 w 39"/>
                <a:gd name="T17" fmla="*/ 31 h 36"/>
                <a:gd name="T18" fmla="*/ 0 w 39"/>
                <a:gd name="T1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6">
                  <a:moveTo>
                    <a:pt x="0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7" y="7"/>
                    <a:pt x="36" y="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7"/>
                    <a:pt x="9" y="26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697288" y="2317750"/>
              <a:ext cx="53975" cy="50800"/>
            </a:xfrm>
            <a:custGeom>
              <a:avLst/>
              <a:gdLst>
                <a:gd name="T0" fmla="*/ 0 w 39"/>
                <a:gd name="T1" fmla="*/ 31 h 37"/>
                <a:gd name="T2" fmla="*/ 0 w 39"/>
                <a:gd name="T3" fmla="*/ 0 h 37"/>
                <a:gd name="T4" fmla="*/ 39 w 39"/>
                <a:gd name="T5" fmla="*/ 0 h 37"/>
                <a:gd name="T6" fmla="*/ 39 w 39"/>
                <a:gd name="T7" fmla="*/ 6 h 37"/>
                <a:gd name="T8" fmla="*/ 36 w 39"/>
                <a:gd name="T9" fmla="*/ 8 h 37"/>
                <a:gd name="T10" fmla="*/ 18 w 39"/>
                <a:gd name="T11" fmla="*/ 37 h 37"/>
                <a:gd name="T12" fmla="*/ 12 w 39"/>
                <a:gd name="T13" fmla="*/ 28 h 37"/>
                <a:gd name="T14" fmla="*/ 7 w 39"/>
                <a:gd name="T15" fmla="*/ 28 h 37"/>
                <a:gd name="T16" fmla="*/ 5 w 39"/>
                <a:gd name="T17" fmla="*/ 31 h 37"/>
                <a:gd name="T18" fmla="*/ 0 w 39"/>
                <a:gd name="T1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7">
                  <a:moveTo>
                    <a:pt x="0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7" y="7"/>
                    <a:pt x="36" y="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7"/>
                    <a:pt x="9" y="26"/>
                    <a:pt x="7" y="28"/>
                  </a:cubicBezTo>
                  <a:cubicBezTo>
                    <a:pt x="6" y="28"/>
                    <a:pt x="5" y="30"/>
                    <a:pt x="5" y="31"/>
                  </a:cubicBez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697288" y="2505075"/>
              <a:ext cx="73025" cy="73025"/>
            </a:xfrm>
            <a:custGeom>
              <a:avLst/>
              <a:gdLst>
                <a:gd name="T0" fmla="*/ 6 w 53"/>
                <a:gd name="T1" fmla="*/ 31 h 53"/>
                <a:gd name="T2" fmla="*/ 6 w 53"/>
                <a:gd name="T3" fmla="*/ 33 h 53"/>
                <a:gd name="T4" fmla="*/ 15 w 53"/>
                <a:gd name="T5" fmla="*/ 46 h 53"/>
                <a:gd name="T6" fmla="*/ 19 w 53"/>
                <a:gd name="T7" fmla="*/ 47 h 53"/>
                <a:gd name="T8" fmla="*/ 23 w 53"/>
                <a:gd name="T9" fmla="*/ 45 h 53"/>
                <a:gd name="T10" fmla="*/ 43 w 53"/>
                <a:gd name="T11" fmla="*/ 12 h 53"/>
                <a:gd name="T12" fmla="*/ 41 w 53"/>
                <a:gd name="T13" fmla="*/ 7 h 53"/>
                <a:gd name="T14" fmla="*/ 39 w 53"/>
                <a:gd name="T15" fmla="*/ 6 h 53"/>
                <a:gd name="T16" fmla="*/ 39 w 53"/>
                <a:gd name="T17" fmla="*/ 0 h 53"/>
                <a:gd name="T18" fmla="*/ 53 w 53"/>
                <a:gd name="T19" fmla="*/ 0 h 53"/>
                <a:gd name="T20" fmla="*/ 53 w 53"/>
                <a:gd name="T21" fmla="*/ 53 h 53"/>
                <a:gd name="T22" fmla="*/ 0 w 53"/>
                <a:gd name="T23" fmla="*/ 53 h 53"/>
                <a:gd name="T24" fmla="*/ 0 w 53"/>
                <a:gd name="T25" fmla="*/ 31 h 53"/>
                <a:gd name="T26" fmla="*/ 6 w 53"/>
                <a:gd name="T27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3">
                  <a:moveTo>
                    <a:pt x="6" y="31"/>
                  </a:moveTo>
                  <a:cubicBezTo>
                    <a:pt x="6" y="32"/>
                    <a:pt x="6" y="33"/>
                    <a:pt x="6" y="33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6" y="47"/>
                    <a:pt x="18" y="47"/>
                    <a:pt x="19" y="47"/>
                  </a:cubicBezTo>
                  <a:cubicBezTo>
                    <a:pt x="20" y="47"/>
                    <a:pt x="22" y="47"/>
                    <a:pt x="23" y="4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0"/>
                    <a:pt x="43" y="8"/>
                    <a:pt x="41" y="7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6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" name="Freeform 126"/>
            <p:cNvSpPr>
              <a:spLocks/>
            </p:cNvSpPr>
            <p:nvPr/>
          </p:nvSpPr>
          <p:spPr bwMode="auto">
            <a:xfrm>
              <a:off x="3697288" y="2411413"/>
              <a:ext cx="71438" cy="73025"/>
            </a:xfrm>
            <a:custGeom>
              <a:avLst/>
              <a:gdLst>
                <a:gd name="T0" fmla="*/ 5 w 52"/>
                <a:gd name="T1" fmla="*/ 31 h 53"/>
                <a:gd name="T2" fmla="*/ 6 w 52"/>
                <a:gd name="T3" fmla="*/ 33 h 53"/>
                <a:gd name="T4" fmla="*/ 15 w 52"/>
                <a:gd name="T5" fmla="*/ 45 h 53"/>
                <a:gd name="T6" fmla="*/ 19 w 52"/>
                <a:gd name="T7" fmla="*/ 47 h 53"/>
                <a:gd name="T8" fmla="*/ 23 w 52"/>
                <a:gd name="T9" fmla="*/ 45 h 53"/>
                <a:gd name="T10" fmla="*/ 43 w 52"/>
                <a:gd name="T11" fmla="*/ 12 h 53"/>
                <a:gd name="T12" fmla="*/ 41 w 52"/>
                <a:gd name="T13" fmla="*/ 6 h 53"/>
                <a:gd name="T14" fmla="*/ 39 w 52"/>
                <a:gd name="T15" fmla="*/ 6 h 53"/>
                <a:gd name="T16" fmla="*/ 39 w 52"/>
                <a:gd name="T17" fmla="*/ 0 h 53"/>
                <a:gd name="T18" fmla="*/ 52 w 52"/>
                <a:gd name="T19" fmla="*/ 0 h 53"/>
                <a:gd name="T20" fmla="*/ 52 w 52"/>
                <a:gd name="T21" fmla="*/ 53 h 53"/>
                <a:gd name="T22" fmla="*/ 0 w 52"/>
                <a:gd name="T23" fmla="*/ 53 h 53"/>
                <a:gd name="T24" fmla="*/ 0 w 52"/>
                <a:gd name="T25" fmla="*/ 31 h 53"/>
                <a:gd name="T26" fmla="*/ 5 w 52"/>
                <a:gd name="T27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3">
                  <a:moveTo>
                    <a:pt x="5" y="31"/>
                  </a:moveTo>
                  <a:cubicBezTo>
                    <a:pt x="5" y="31"/>
                    <a:pt x="6" y="32"/>
                    <a:pt x="6" y="33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46"/>
                    <a:pt x="17" y="47"/>
                    <a:pt x="19" y="47"/>
                  </a:cubicBezTo>
                  <a:cubicBezTo>
                    <a:pt x="20" y="47"/>
                    <a:pt x="22" y="46"/>
                    <a:pt x="23" y="4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0"/>
                    <a:pt x="43" y="8"/>
                    <a:pt x="41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5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Freeform 127"/>
            <p:cNvSpPr>
              <a:spLocks/>
            </p:cNvSpPr>
            <p:nvPr/>
          </p:nvSpPr>
          <p:spPr bwMode="auto">
            <a:xfrm>
              <a:off x="3697288" y="2317750"/>
              <a:ext cx="71438" cy="73025"/>
            </a:xfrm>
            <a:custGeom>
              <a:avLst/>
              <a:gdLst>
                <a:gd name="T0" fmla="*/ 5 w 52"/>
                <a:gd name="T1" fmla="*/ 31 h 53"/>
                <a:gd name="T2" fmla="*/ 6 w 52"/>
                <a:gd name="T3" fmla="*/ 33 h 53"/>
                <a:gd name="T4" fmla="*/ 15 w 52"/>
                <a:gd name="T5" fmla="*/ 45 h 53"/>
                <a:gd name="T6" fmla="*/ 19 w 52"/>
                <a:gd name="T7" fmla="*/ 47 h 53"/>
                <a:gd name="T8" fmla="*/ 23 w 52"/>
                <a:gd name="T9" fmla="*/ 45 h 53"/>
                <a:gd name="T10" fmla="*/ 43 w 52"/>
                <a:gd name="T11" fmla="*/ 12 h 53"/>
                <a:gd name="T12" fmla="*/ 41 w 52"/>
                <a:gd name="T13" fmla="*/ 7 h 53"/>
                <a:gd name="T14" fmla="*/ 39 w 52"/>
                <a:gd name="T15" fmla="*/ 6 h 53"/>
                <a:gd name="T16" fmla="*/ 39 w 52"/>
                <a:gd name="T17" fmla="*/ 0 h 53"/>
                <a:gd name="T18" fmla="*/ 52 w 52"/>
                <a:gd name="T19" fmla="*/ 0 h 53"/>
                <a:gd name="T20" fmla="*/ 52 w 52"/>
                <a:gd name="T21" fmla="*/ 53 h 53"/>
                <a:gd name="T22" fmla="*/ 0 w 52"/>
                <a:gd name="T23" fmla="*/ 53 h 53"/>
                <a:gd name="T24" fmla="*/ 0 w 52"/>
                <a:gd name="T25" fmla="*/ 31 h 53"/>
                <a:gd name="T26" fmla="*/ 5 w 52"/>
                <a:gd name="T27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3">
                  <a:moveTo>
                    <a:pt x="5" y="31"/>
                  </a:moveTo>
                  <a:cubicBezTo>
                    <a:pt x="5" y="32"/>
                    <a:pt x="6" y="32"/>
                    <a:pt x="6" y="33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47"/>
                    <a:pt x="17" y="47"/>
                    <a:pt x="19" y="47"/>
                  </a:cubicBezTo>
                  <a:cubicBezTo>
                    <a:pt x="20" y="47"/>
                    <a:pt x="22" y="46"/>
                    <a:pt x="23" y="4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0"/>
                    <a:pt x="43" y="8"/>
                    <a:pt x="41" y="7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5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9469" name="TextBox 40858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452531" y="3145430"/>
            <a:ext cx="220395" cy="22047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95350">
              <a:buClr>
                <a:schemeClr val="tx2"/>
              </a:buClr>
            </a:pPr>
            <a:r>
              <a:rPr lang="en-US" sz="13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09" name="Freeform 108"/>
          <p:cNvSpPr/>
          <p:nvPr>
            <p:custDataLst>
              <p:tags r:id="rId8"/>
            </p:custDataLst>
          </p:nvPr>
        </p:nvSpPr>
        <p:spPr bwMode="gray">
          <a:xfrm>
            <a:off x="1568418" y="3980359"/>
            <a:ext cx="1457325" cy="1179512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18052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18052 w 1828800"/>
              <a:gd name="connsiteY1" fmla="*/ 0 h 914400"/>
              <a:gd name="connsiteX2" fmla="*/ 1828800 w 1828800"/>
              <a:gd name="connsiteY2" fmla="*/ 457200 h 914400"/>
              <a:gd name="connsiteX3" fmla="*/ 161805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18052 w 1828800"/>
              <a:gd name="connsiteY1" fmla="*/ 0 h 914400"/>
              <a:gd name="connsiteX2" fmla="*/ 1828800 w 1828800"/>
              <a:gd name="connsiteY2" fmla="*/ 457200 h 914400"/>
              <a:gd name="connsiteX3" fmla="*/ 161805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4615 w 1828800"/>
              <a:gd name="connsiteY1" fmla="*/ 0 h 914400"/>
              <a:gd name="connsiteX2" fmla="*/ 1828800 w 1828800"/>
              <a:gd name="connsiteY2" fmla="*/ 457200 h 914400"/>
              <a:gd name="connsiteX3" fmla="*/ 161805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4615 w 1828800"/>
              <a:gd name="connsiteY1" fmla="*/ 0 h 914400"/>
              <a:gd name="connsiteX2" fmla="*/ 1828800 w 1828800"/>
              <a:gd name="connsiteY2" fmla="*/ 457200 h 914400"/>
              <a:gd name="connsiteX3" fmla="*/ 157461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4615 w 1828800"/>
              <a:gd name="connsiteY1" fmla="*/ 0 h 914400"/>
              <a:gd name="connsiteX2" fmla="*/ 1828800 w 1828800"/>
              <a:gd name="connsiteY2" fmla="*/ 457200 h 914400"/>
              <a:gd name="connsiteX3" fmla="*/ 1574615 w 1828800"/>
              <a:gd name="connsiteY3" fmla="*/ 914400 h 914400"/>
              <a:gd name="connsiteX4" fmla="*/ 0 w 1828800"/>
              <a:gd name="connsiteY4" fmla="*/ 914400 h 914400"/>
              <a:gd name="connsiteX5" fmla="*/ 254185 w 1828800"/>
              <a:gd name="connsiteY5" fmla="*/ 457200 h 914400"/>
              <a:gd name="connsiteX0" fmla="*/ 0 w 1828800"/>
              <a:gd name="connsiteY0" fmla="*/ 0 h 914400"/>
              <a:gd name="connsiteX1" fmla="*/ 1574615 w 1828800"/>
              <a:gd name="connsiteY1" fmla="*/ 0 h 914400"/>
              <a:gd name="connsiteX2" fmla="*/ 1828800 w 1828800"/>
              <a:gd name="connsiteY2" fmla="*/ 457200 h 914400"/>
              <a:gd name="connsiteX3" fmla="*/ 1574615 w 1828800"/>
              <a:gd name="connsiteY3" fmla="*/ 914400 h 914400"/>
              <a:gd name="connsiteX4" fmla="*/ 0 w 1828800"/>
              <a:gd name="connsiteY4" fmla="*/ 914400 h 914400"/>
              <a:gd name="connsiteX5" fmla="*/ 254185 w 1828800"/>
              <a:gd name="connsiteY5" fmla="*/ 457200 h 914400"/>
              <a:gd name="connsiteX0" fmla="*/ 0 w 1828800"/>
              <a:gd name="connsiteY0" fmla="*/ 0 h 914400"/>
              <a:gd name="connsiteX1" fmla="*/ 1574615 w 1828800"/>
              <a:gd name="connsiteY1" fmla="*/ 0 h 914400"/>
              <a:gd name="connsiteX2" fmla="*/ 1828800 w 1828800"/>
              <a:gd name="connsiteY2" fmla="*/ 457200 h 914400"/>
              <a:gd name="connsiteX3" fmla="*/ 1574615 w 1828800"/>
              <a:gd name="connsiteY3" fmla="*/ 914400 h 914400"/>
              <a:gd name="connsiteX4" fmla="*/ 0 w 1828800"/>
              <a:gd name="connsiteY4" fmla="*/ 914400 h 914400"/>
              <a:gd name="connsiteX5" fmla="*/ 254185 w 1828800"/>
              <a:gd name="connsiteY5" fmla="*/ 457200 h 914400"/>
              <a:gd name="connsiteX0" fmla="*/ 0 w 1828800"/>
              <a:gd name="connsiteY0" fmla="*/ 0 h 914400"/>
              <a:gd name="connsiteX1" fmla="*/ 1574615 w 1828800"/>
              <a:gd name="connsiteY1" fmla="*/ 0 h 914400"/>
              <a:gd name="connsiteX2" fmla="*/ 1828800 w 1828800"/>
              <a:gd name="connsiteY2" fmla="*/ 457200 h 914400"/>
              <a:gd name="connsiteX3" fmla="*/ 157461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4615 w 1828800"/>
              <a:gd name="connsiteY1" fmla="*/ 0 h 914400"/>
              <a:gd name="connsiteX2" fmla="*/ 1828800 w 1828800"/>
              <a:gd name="connsiteY2" fmla="*/ 457200 h 914400"/>
              <a:gd name="connsiteX3" fmla="*/ 157461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4615 w 1828800"/>
              <a:gd name="connsiteY1" fmla="*/ 0 h 914400"/>
              <a:gd name="connsiteX2" fmla="*/ 1828800 w 1828800"/>
              <a:gd name="connsiteY2" fmla="*/ 457200 h 914400"/>
              <a:gd name="connsiteX3" fmla="*/ 157461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74615" y="0"/>
                </a:lnTo>
                <a:lnTo>
                  <a:pt x="1828800" y="457200"/>
                </a:lnTo>
                <a:lnTo>
                  <a:pt x="1574615" y="91440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085">
              <a:defRPr/>
            </a:pPr>
            <a:r>
              <a:rPr lang="ru-RU" sz="1300" dirty="0">
                <a:solidFill>
                  <a:schemeClr val="accent1"/>
                </a:solidFill>
                <a:sym typeface="+mn-lt"/>
              </a:rPr>
              <a:t>Качество</a:t>
            </a:r>
            <a:endParaRPr lang="en-US" sz="1300" dirty="0" err="1">
              <a:solidFill>
                <a:schemeClr val="accent1"/>
              </a:solidFill>
              <a:sym typeface="+mn-lt"/>
            </a:endParaRPr>
          </a:p>
        </p:txBody>
      </p:sp>
      <p:grpSp>
        <p:nvGrpSpPr>
          <p:cNvPr id="11" name="Group 69"/>
          <p:cNvGrpSpPr/>
          <p:nvPr/>
        </p:nvGrpSpPr>
        <p:grpSpPr bwMode="auto">
          <a:xfrm>
            <a:off x="2389933" y="4718258"/>
            <a:ext cx="421379" cy="365009"/>
            <a:chOff x="15075790" y="30921604"/>
            <a:chExt cx="1580174" cy="1296654"/>
          </a:xfrm>
          <a:solidFill>
            <a:schemeClr val="tx2"/>
          </a:solidFill>
        </p:grpSpPr>
        <p:sp>
          <p:nvSpPr>
            <p:cNvPr id="71" name="Freeform 269"/>
            <p:cNvSpPr>
              <a:spLocks noEditPoints="1"/>
            </p:cNvSpPr>
            <p:nvPr/>
          </p:nvSpPr>
          <p:spPr bwMode="auto">
            <a:xfrm>
              <a:off x="15426940" y="30921604"/>
              <a:ext cx="877875" cy="802443"/>
            </a:xfrm>
            <a:custGeom>
              <a:avLst/>
              <a:gdLst>
                <a:gd name="T0" fmla="*/ 279 w 286"/>
                <a:gd name="T1" fmla="*/ 55 h 261"/>
                <a:gd name="T2" fmla="*/ 250 w 286"/>
                <a:gd name="T3" fmla="*/ 16 h 261"/>
                <a:gd name="T4" fmla="*/ 207 w 286"/>
                <a:gd name="T5" fmla="*/ 1 h 261"/>
                <a:gd name="T6" fmla="*/ 143 w 286"/>
                <a:gd name="T7" fmla="*/ 38 h 261"/>
                <a:gd name="T8" fmla="*/ 80 w 286"/>
                <a:gd name="T9" fmla="*/ 1 h 261"/>
                <a:gd name="T10" fmla="*/ 37 w 286"/>
                <a:gd name="T11" fmla="*/ 16 h 261"/>
                <a:gd name="T12" fmla="*/ 8 w 286"/>
                <a:gd name="T13" fmla="*/ 55 h 261"/>
                <a:gd name="T14" fmla="*/ 6 w 286"/>
                <a:gd name="T15" fmla="*/ 114 h 261"/>
                <a:gd name="T16" fmla="*/ 50 w 286"/>
                <a:gd name="T17" fmla="*/ 180 h 261"/>
                <a:gd name="T18" fmla="*/ 139 w 286"/>
                <a:gd name="T19" fmla="*/ 258 h 261"/>
                <a:gd name="T20" fmla="*/ 143 w 286"/>
                <a:gd name="T21" fmla="*/ 261 h 261"/>
                <a:gd name="T22" fmla="*/ 148 w 286"/>
                <a:gd name="T23" fmla="*/ 258 h 261"/>
                <a:gd name="T24" fmla="*/ 237 w 286"/>
                <a:gd name="T25" fmla="*/ 180 h 261"/>
                <a:gd name="T26" fmla="*/ 280 w 286"/>
                <a:gd name="T27" fmla="*/ 114 h 261"/>
                <a:gd name="T28" fmla="*/ 279 w 286"/>
                <a:gd name="T29" fmla="*/ 55 h 261"/>
                <a:gd name="T30" fmla="*/ 207 w 286"/>
                <a:gd name="T31" fmla="*/ 145 h 261"/>
                <a:gd name="T32" fmla="*/ 201 w 286"/>
                <a:gd name="T33" fmla="*/ 151 h 261"/>
                <a:gd name="T34" fmla="*/ 163 w 286"/>
                <a:gd name="T35" fmla="*/ 151 h 261"/>
                <a:gd name="T36" fmla="*/ 163 w 286"/>
                <a:gd name="T37" fmla="*/ 189 h 261"/>
                <a:gd name="T38" fmla="*/ 157 w 286"/>
                <a:gd name="T39" fmla="*/ 195 h 261"/>
                <a:gd name="T40" fmla="*/ 129 w 286"/>
                <a:gd name="T41" fmla="*/ 195 h 261"/>
                <a:gd name="T42" fmla="*/ 123 w 286"/>
                <a:gd name="T43" fmla="*/ 189 h 261"/>
                <a:gd name="T44" fmla="*/ 123 w 286"/>
                <a:gd name="T45" fmla="*/ 151 h 261"/>
                <a:gd name="T46" fmla="*/ 85 w 286"/>
                <a:gd name="T47" fmla="*/ 151 h 261"/>
                <a:gd name="T48" fmla="*/ 80 w 286"/>
                <a:gd name="T49" fmla="*/ 145 h 261"/>
                <a:gd name="T50" fmla="*/ 80 w 286"/>
                <a:gd name="T51" fmla="*/ 117 h 261"/>
                <a:gd name="T52" fmla="*/ 85 w 286"/>
                <a:gd name="T53" fmla="*/ 111 h 261"/>
                <a:gd name="T54" fmla="*/ 123 w 286"/>
                <a:gd name="T55" fmla="*/ 111 h 261"/>
                <a:gd name="T56" fmla="*/ 123 w 286"/>
                <a:gd name="T57" fmla="*/ 73 h 261"/>
                <a:gd name="T58" fmla="*/ 129 w 286"/>
                <a:gd name="T59" fmla="*/ 68 h 261"/>
                <a:gd name="T60" fmla="*/ 157 w 286"/>
                <a:gd name="T61" fmla="*/ 68 h 261"/>
                <a:gd name="T62" fmla="*/ 163 w 286"/>
                <a:gd name="T63" fmla="*/ 73 h 261"/>
                <a:gd name="T64" fmla="*/ 163 w 286"/>
                <a:gd name="T65" fmla="*/ 111 h 261"/>
                <a:gd name="T66" fmla="*/ 201 w 286"/>
                <a:gd name="T67" fmla="*/ 111 h 261"/>
                <a:gd name="T68" fmla="*/ 207 w 286"/>
                <a:gd name="T69" fmla="*/ 117 h 261"/>
                <a:gd name="T70" fmla="*/ 207 w 286"/>
                <a:gd name="T71" fmla="*/ 14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6" h="261">
                  <a:moveTo>
                    <a:pt x="279" y="55"/>
                  </a:moveTo>
                  <a:cubicBezTo>
                    <a:pt x="273" y="40"/>
                    <a:pt x="263" y="26"/>
                    <a:pt x="250" y="16"/>
                  </a:cubicBezTo>
                  <a:cubicBezTo>
                    <a:pt x="237" y="7"/>
                    <a:pt x="222" y="1"/>
                    <a:pt x="207" y="1"/>
                  </a:cubicBezTo>
                  <a:cubicBezTo>
                    <a:pt x="181" y="0"/>
                    <a:pt x="158" y="13"/>
                    <a:pt x="143" y="38"/>
                  </a:cubicBezTo>
                  <a:cubicBezTo>
                    <a:pt x="128" y="13"/>
                    <a:pt x="105" y="0"/>
                    <a:pt x="80" y="1"/>
                  </a:cubicBezTo>
                  <a:cubicBezTo>
                    <a:pt x="64" y="1"/>
                    <a:pt x="50" y="7"/>
                    <a:pt x="37" y="16"/>
                  </a:cubicBezTo>
                  <a:cubicBezTo>
                    <a:pt x="23" y="26"/>
                    <a:pt x="13" y="40"/>
                    <a:pt x="8" y="55"/>
                  </a:cubicBezTo>
                  <a:cubicBezTo>
                    <a:pt x="1" y="74"/>
                    <a:pt x="0" y="94"/>
                    <a:pt x="6" y="114"/>
                  </a:cubicBezTo>
                  <a:cubicBezTo>
                    <a:pt x="13" y="137"/>
                    <a:pt x="28" y="159"/>
                    <a:pt x="50" y="180"/>
                  </a:cubicBezTo>
                  <a:cubicBezTo>
                    <a:pt x="82" y="210"/>
                    <a:pt x="129" y="249"/>
                    <a:pt x="139" y="258"/>
                  </a:cubicBezTo>
                  <a:cubicBezTo>
                    <a:pt x="143" y="261"/>
                    <a:pt x="143" y="261"/>
                    <a:pt x="143" y="261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58" y="249"/>
                    <a:pt x="204" y="210"/>
                    <a:pt x="237" y="180"/>
                  </a:cubicBezTo>
                  <a:cubicBezTo>
                    <a:pt x="259" y="159"/>
                    <a:pt x="273" y="137"/>
                    <a:pt x="280" y="114"/>
                  </a:cubicBezTo>
                  <a:cubicBezTo>
                    <a:pt x="286" y="94"/>
                    <a:pt x="286" y="74"/>
                    <a:pt x="279" y="55"/>
                  </a:cubicBezTo>
                  <a:close/>
                  <a:moveTo>
                    <a:pt x="207" y="145"/>
                  </a:moveTo>
                  <a:cubicBezTo>
                    <a:pt x="207" y="149"/>
                    <a:pt x="204" y="151"/>
                    <a:pt x="201" y="151"/>
                  </a:cubicBezTo>
                  <a:cubicBezTo>
                    <a:pt x="163" y="151"/>
                    <a:pt x="163" y="151"/>
                    <a:pt x="163" y="151"/>
                  </a:cubicBezTo>
                  <a:cubicBezTo>
                    <a:pt x="163" y="189"/>
                    <a:pt x="163" y="189"/>
                    <a:pt x="163" y="189"/>
                  </a:cubicBezTo>
                  <a:cubicBezTo>
                    <a:pt x="163" y="192"/>
                    <a:pt x="161" y="195"/>
                    <a:pt x="157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6" y="195"/>
                    <a:pt x="123" y="192"/>
                    <a:pt x="123" y="189"/>
                  </a:cubicBezTo>
                  <a:cubicBezTo>
                    <a:pt x="123" y="151"/>
                    <a:pt x="123" y="151"/>
                    <a:pt x="123" y="151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2" y="151"/>
                    <a:pt x="80" y="149"/>
                    <a:pt x="80" y="145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80" y="114"/>
                    <a:pt x="82" y="111"/>
                    <a:pt x="85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0"/>
                    <a:pt x="126" y="68"/>
                    <a:pt x="129" y="68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61" y="68"/>
                    <a:pt x="163" y="70"/>
                    <a:pt x="163" y="73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201" y="111"/>
                    <a:pt x="201" y="111"/>
                    <a:pt x="201" y="111"/>
                  </a:cubicBezTo>
                  <a:cubicBezTo>
                    <a:pt x="204" y="111"/>
                    <a:pt x="207" y="114"/>
                    <a:pt x="207" y="117"/>
                  </a:cubicBezTo>
                  <a:lnTo>
                    <a:pt x="207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83" name="Freeform 270"/>
            <p:cNvSpPr>
              <a:spLocks/>
            </p:cNvSpPr>
            <p:nvPr/>
          </p:nvSpPr>
          <p:spPr bwMode="auto">
            <a:xfrm>
              <a:off x="15075790" y="31112786"/>
              <a:ext cx="795940" cy="1105472"/>
            </a:xfrm>
            <a:custGeom>
              <a:avLst/>
              <a:gdLst>
                <a:gd name="T0" fmla="*/ 6 w 259"/>
                <a:gd name="T1" fmla="*/ 105 h 360"/>
                <a:gd name="T2" fmla="*/ 7 w 259"/>
                <a:gd name="T3" fmla="*/ 38 h 360"/>
                <a:gd name="T4" fmla="*/ 15 w 259"/>
                <a:gd name="T5" fmla="*/ 19 h 360"/>
                <a:gd name="T6" fmla="*/ 23 w 259"/>
                <a:gd name="T7" fmla="*/ 23 h 360"/>
                <a:gd name="T8" fmla="*/ 34 w 259"/>
                <a:gd name="T9" fmla="*/ 2 h 360"/>
                <a:gd name="T10" fmla="*/ 43 w 259"/>
                <a:gd name="T11" fmla="*/ 35 h 360"/>
                <a:gd name="T12" fmla="*/ 56 w 259"/>
                <a:gd name="T13" fmla="*/ 80 h 360"/>
                <a:gd name="T14" fmla="*/ 56 w 259"/>
                <a:gd name="T15" fmla="*/ 117 h 360"/>
                <a:gd name="T16" fmla="*/ 102 w 259"/>
                <a:gd name="T17" fmla="*/ 159 h 360"/>
                <a:gd name="T18" fmla="*/ 136 w 259"/>
                <a:gd name="T19" fmla="*/ 187 h 360"/>
                <a:gd name="T20" fmla="*/ 243 w 259"/>
                <a:gd name="T21" fmla="*/ 247 h 360"/>
                <a:gd name="T22" fmla="*/ 259 w 259"/>
                <a:gd name="T23" fmla="*/ 317 h 360"/>
                <a:gd name="T24" fmla="*/ 258 w 259"/>
                <a:gd name="T25" fmla="*/ 360 h 360"/>
                <a:gd name="T26" fmla="*/ 168 w 259"/>
                <a:gd name="T27" fmla="*/ 358 h 360"/>
                <a:gd name="T28" fmla="*/ 168 w 259"/>
                <a:gd name="T29" fmla="*/ 335 h 360"/>
                <a:gd name="T30" fmla="*/ 116 w 259"/>
                <a:gd name="T31" fmla="*/ 271 h 360"/>
                <a:gd name="T32" fmla="*/ 69 w 259"/>
                <a:gd name="T33" fmla="*/ 241 h 360"/>
                <a:gd name="T34" fmla="*/ 44 w 259"/>
                <a:gd name="T35" fmla="*/ 216 h 360"/>
                <a:gd name="T36" fmla="*/ 20 w 259"/>
                <a:gd name="T37" fmla="*/ 159 h 360"/>
                <a:gd name="T38" fmla="*/ 6 w 259"/>
                <a:gd name="T39" fmla="*/ 10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9" h="360">
                  <a:moveTo>
                    <a:pt x="6" y="105"/>
                  </a:moveTo>
                  <a:cubicBezTo>
                    <a:pt x="10" y="94"/>
                    <a:pt x="8" y="54"/>
                    <a:pt x="7" y="38"/>
                  </a:cubicBezTo>
                  <a:cubicBezTo>
                    <a:pt x="6" y="22"/>
                    <a:pt x="11" y="19"/>
                    <a:pt x="15" y="19"/>
                  </a:cubicBezTo>
                  <a:cubicBezTo>
                    <a:pt x="17" y="19"/>
                    <a:pt x="20" y="20"/>
                    <a:pt x="23" y="23"/>
                  </a:cubicBezTo>
                  <a:cubicBezTo>
                    <a:pt x="23" y="10"/>
                    <a:pt x="27" y="0"/>
                    <a:pt x="34" y="2"/>
                  </a:cubicBezTo>
                  <a:cubicBezTo>
                    <a:pt x="40" y="3"/>
                    <a:pt x="43" y="8"/>
                    <a:pt x="43" y="35"/>
                  </a:cubicBezTo>
                  <a:cubicBezTo>
                    <a:pt x="49" y="40"/>
                    <a:pt x="56" y="52"/>
                    <a:pt x="56" y="80"/>
                  </a:cubicBezTo>
                  <a:cubicBezTo>
                    <a:pt x="56" y="97"/>
                    <a:pt x="56" y="109"/>
                    <a:pt x="56" y="117"/>
                  </a:cubicBezTo>
                  <a:cubicBezTo>
                    <a:pt x="73" y="124"/>
                    <a:pt x="93" y="148"/>
                    <a:pt x="102" y="159"/>
                  </a:cubicBezTo>
                  <a:cubicBezTo>
                    <a:pt x="111" y="173"/>
                    <a:pt x="122" y="186"/>
                    <a:pt x="136" y="187"/>
                  </a:cubicBezTo>
                  <a:cubicBezTo>
                    <a:pt x="195" y="189"/>
                    <a:pt x="230" y="226"/>
                    <a:pt x="243" y="247"/>
                  </a:cubicBezTo>
                  <a:cubicBezTo>
                    <a:pt x="256" y="268"/>
                    <a:pt x="259" y="290"/>
                    <a:pt x="259" y="317"/>
                  </a:cubicBezTo>
                  <a:cubicBezTo>
                    <a:pt x="258" y="360"/>
                    <a:pt x="258" y="360"/>
                    <a:pt x="258" y="360"/>
                  </a:cubicBezTo>
                  <a:cubicBezTo>
                    <a:pt x="168" y="358"/>
                    <a:pt x="168" y="358"/>
                    <a:pt x="168" y="358"/>
                  </a:cubicBezTo>
                  <a:cubicBezTo>
                    <a:pt x="168" y="335"/>
                    <a:pt x="168" y="335"/>
                    <a:pt x="168" y="335"/>
                  </a:cubicBezTo>
                  <a:cubicBezTo>
                    <a:pt x="168" y="310"/>
                    <a:pt x="152" y="293"/>
                    <a:pt x="116" y="271"/>
                  </a:cubicBezTo>
                  <a:cubicBezTo>
                    <a:pt x="98" y="260"/>
                    <a:pt x="76" y="245"/>
                    <a:pt x="69" y="241"/>
                  </a:cubicBezTo>
                  <a:cubicBezTo>
                    <a:pt x="62" y="237"/>
                    <a:pt x="47" y="230"/>
                    <a:pt x="44" y="216"/>
                  </a:cubicBezTo>
                  <a:cubicBezTo>
                    <a:pt x="42" y="202"/>
                    <a:pt x="30" y="175"/>
                    <a:pt x="20" y="159"/>
                  </a:cubicBezTo>
                  <a:cubicBezTo>
                    <a:pt x="10" y="143"/>
                    <a:pt x="0" y="127"/>
                    <a:pt x="6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84" name="Freeform 271"/>
            <p:cNvSpPr>
              <a:spLocks/>
            </p:cNvSpPr>
            <p:nvPr/>
          </p:nvSpPr>
          <p:spPr bwMode="auto">
            <a:xfrm>
              <a:off x="15860024" y="31112786"/>
              <a:ext cx="795940" cy="1105472"/>
            </a:xfrm>
            <a:custGeom>
              <a:avLst/>
              <a:gdLst>
                <a:gd name="T0" fmla="*/ 253 w 259"/>
                <a:gd name="T1" fmla="*/ 105 h 360"/>
                <a:gd name="T2" fmla="*/ 252 w 259"/>
                <a:gd name="T3" fmla="*/ 38 h 360"/>
                <a:gd name="T4" fmla="*/ 244 w 259"/>
                <a:gd name="T5" fmla="*/ 19 h 360"/>
                <a:gd name="T6" fmla="*/ 237 w 259"/>
                <a:gd name="T7" fmla="*/ 23 h 360"/>
                <a:gd name="T8" fmla="*/ 225 w 259"/>
                <a:gd name="T9" fmla="*/ 2 h 360"/>
                <a:gd name="T10" fmla="*/ 217 w 259"/>
                <a:gd name="T11" fmla="*/ 35 h 360"/>
                <a:gd name="T12" fmla="*/ 203 w 259"/>
                <a:gd name="T13" fmla="*/ 80 h 360"/>
                <a:gd name="T14" fmla="*/ 203 w 259"/>
                <a:gd name="T15" fmla="*/ 117 h 360"/>
                <a:gd name="T16" fmla="*/ 158 w 259"/>
                <a:gd name="T17" fmla="*/ 159 h 360"/>
                <a:gd name="T18" fmla="*/ 124 w 259"/>
                <a:gd name="T19" fmla="*/ 187 h 360"/>
                <a:gd name="T20" fmla="*/ 16 w 259"/>
                <a:gd name="T21" fmla="*/ 247 h 360"/>
                <a:gd name="T22" fmla="*/ 1 w 259"/>
                <a:gd name="T23" fmla="*/ 317 h 360"/>
                <a:gd name="T24" fmla="*/ 1 w 259"/>
                <a:gd name="T25" fmla="*/ 360 h 360"/>
                <a:gd name="T26" fmla="*/ 92 w 259"/>
                <a:gd name="T27" fmla="*/ 358 h 360"/>
                <a:gd name="T28" fmla="*/ 91 w 259"/>
                <a:gd name="T29" fmla="*/ 335 h 360"/>
                <a:gd name="T30" fmla="*/ 144 w 259"/>
                <a:gd name="T31" fmla="*/ 271 h 360"/>
                <a:gd name="T32" fmla="*/ 190 w 259"/>
                <a:gd name="T33" fmla="*/ 241 h 360"/>
                <a:gd name="T34" fmla="*/ 215 w 259"/>
                <a:gd name="T35" fmla="*/ 216 h 360"/>
                <a:gd name="T36" fmla="*/ 239 w 259"/>
                <a:gd name="T37" fmla="*/ 159 h 360"/>
                <a:gd name="T38" fmla="*/ 253 w 259"/>
                <a:gd name="T39" fmla="*/ 10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9" h="360">
                  <a:moveTo>
                    <a:pt x="253" y="105"/>
                  </a:moveTo>
                  <a:cubicBezTo>
                    <a:pt x="249" y="94"/>
                    <a:pt x="252" y="54"/>
                    <a:pt x="252" y="38"/>
                  </a:cubicBezTo>
                  <a:cubicBezTo>
                    <a:pt x="253" y="22"/>
                    <a:pt x="248" y="19"/>
                    <a:pt x="244" y="19"/>
                  </a:cubicBezTo>
                  <a:cubicBezTo>
                    <a:pt x="242" y="19"/>
                    <a:pt x="239" y="20"/>
                    <a:pt x="237" y="23"/>
                  </a:cubicBezTo>
                  <a:cubicBezTo>
                    <a:pt x="236" y="10"/>
                    <a:pt x="233" y="0"/>
                    <a:pt x="225" y="2"/>
                  </a:cubicBezTo>
                  <a:cubicBezTo>
                    <a:pt x="219" y="3"/>
                    <a:pt x="216" y="8"/>
                    <a:pt x="217" y="35"/>
                  </a:cubicBezTo>
                  <a:cubicBezTo>
                    <a:pt x="210" y="40"/>
                    <a:pt x="203" y="52"/>
                    <a:pt x="203" y="80"/>
                  </a:cubicBezTo>
                  <a:cubicBezTo>
                    <a:pt x="203" y="97"/>
                    <a:pt x="203" y="109"/>
                    <a:pt x="203" y="117"/>
                  </a:cubicBezTo>
                  <a:cubicBezTo>
                    <a:pt x="187" y="124"/>
                    <a:pt x="166" y="148"/>
                    <a:pt x="158" y="159"/>
                  </a:cubicBezTo>
                  <a:cubicBezTo>
                    <a:pt x="148" y="173"/>
                    <a:pt x="137" y="186"/>
                    <a:pt x="124" y="187"/>
                  </a:cubicBezTo>
                  <a:cubicBezTo>
                    <a:pt x="64" y="189"/>
                    <a:pt x="29" y="226"/>
                    <a:pt x="16" y="247"/>
                  </a:cubicBezTo>
                  <a:cubicBezTo>
                    <a:pt x="3" y="268"/>
                    <a:pt x="0" y="290"/>
                    <a:pt x="1" y="317"/>
                  </a:cubicBezTo>
                  <a:cubicBezTo>
                    <a:pt x="1" y="360"/>
                    <a:pt x="1" y="360"/>
                    <a:pt x="1" y="360"/>
                  </a:cubicBezTo>
                  <a:cubicBezTo>
                    <a:pt x="92" y="358"/>
                    <a:pt x="92" y="358"/>
                    <a:pt x="92" y="358"/>
                  </a:cubicBezTo>
                  <a:cubicBezTo>
                    <a:pt x="91" y="335"/>
                    <a:pt x="91" y="335"/>
                    <a:pt x="91" y="335"/>
                  </a:cubicBezTo>
                  <a:cubicBezTo>
                    <a:pt x="91" y="310"/>
                    <a:pt x="107" y="293"/>
                    <a:pt x="144" y="271"/>
                  </a:cubicBezTo>
                  <a:cubicBezTo>
                    <a:pt x="161" y="260"/>
                    <a:pt x="183" y="245"/>
                    <a:pt x="190" y="241"/>
                  </a:cubicBezTo>
                  <a:cubicBezTo>
                    <a:pt x="197" y="237"/>
                    <a:pt x="213" y="230"/>
                    <a:pt x="215" y="216"/>
                  </a:cubicBezTo>
                  <a:cubicBezTo>
                    <a:pt x="217" y="202"/>
                    <a:pt x="229" y="175"/>
                    <a:pt x="239" y="159"/>
                  </a:cubicBezTo>
                  <a:cubicBezTo>
                    <a:pt x="250" y="143"/>
                    <a:pt x="259" y="127"/>
                    <a:pt x="253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</p:grpSp>
      <p:sp>
        <p:nvSpPr>
          <p:cNvPr id="189465" name="TextBox 40858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452530" y="4459880"/>
            <a:ext cx="220394" cy="22047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95350">
              <a:buClr>
                <a:schemeClr val="tx2"/>
              </a:buClr>
            </a:pPr>
            <a:r>
              <a:rPr lang="en-US" sz="13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12" name="Freeform 111"/>
          <p:cNvSpPr/>
          <p:nvPr>
            <p:custDataLst>
              <p:tags r:id="rId10"/>
            </p:custDataLst>
          </p:nvPr>
        </p:nvSpPr>
        <p:spPr bwMode="gray">
          <a:xfrm>
            <a:off x="1568418" y="5294809"/>
            <a:ext cx="1457325" cy="1177925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18052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18052 w 1828800"/>
              <a:gd name="connsiteY1" fmla="*/ 0 h 914400"/>
              <a:gd name="connsiteX2" fmla="*/ 1828800 w 1828800"/>
              <a:gd name="connsiteY2" fmla="*/ 457200 h 914400"/>
              <a:gd name="connsiteX3" fmla="*/ 161805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18052 w 1828800"/>
              <a:gd name="connsiteY1" fmla="*/ 0 h 914400"/>
              <a:gd name="connsiteX2" fmla="*/ 1828800 w 1828800"/>
              <a:gd name="connsiteY2" fmla="*/ 457200 h 914400"/>
              <a:gd name="connsiteX3" fmla="*/ 161805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4615 w 1828800"/>
              <a:gd name="connsiteY1" fmla="*/ 0 h 914400"/>
              <a:gd name="connsiteX2" fmla="*/ 1828800 w 1828800"/>
              <a:gd name="connsiteY2" fmla="*/ 457200 h 914400"/>
              <a:gd name="connsiteX3" fmla="*/ 161805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4615 w 1828800"/>
              <a:gd name="connsiteY1" fmla="*/ 0 h 914400"/>
              <a:gd name="connsiteX2" fmla="*/ 1828800 w 1828800"/>
              <a:gd name="connsiteY2" fmla="*/ 457200 h 914400"/>
              <a:gd name="connsiteX3" fmla="*/ 157461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74615" y="0"/>
                </a:lnTo>
                <a:lnTo>
                  <a:pt x="1828800" y="457200"/>
                </a:lnTo>
                <a:lnTo>
                  <a:pt x="1574615" y="91440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085">
              <a:defRPr/>
            </a:pPr>
            <a:r>
              <a:rPr lang="ru-RU" sz="1300" dirty="0" err="1">
                <a:solidFill>
                  <a:schemeClr val="accent1"/>
                </a:solidFill>
                <a:sym typeface="+mn-lt"/>
              </a:rPr>
              <a:t>Удовлетво-ренность</a:t>
            </a:r>
            <a:endParaRPr lang="en-US" sz="1300" dirty="0" err="1">
              <a:solidFill>
                <a:schemeClr val="accent1"/>
              </a:solidFill>
              <a:sym typeface="+mn-lt"/>
            </a:endParaRPr>
          </a:p>
        </p:txBody>
      </p:sp>
      <p:grpSp>
        <p:nvGrpSpPr>
          <p:cNvPr id="13" name="Group 38"/>
          <p:cNvGrpSpPr/>
          <p:nvPr/>
        </p:nvGrpSpPr>
        <p:grpSpPr bwMode="auto">
          <a:xfrm>
            <a:off x="2470534" y="6040245"/>
            <a:ext cx="310129" cy="303162"/>
            <a:chOff x="4943476" y="533402"/>
            <a:chExt cx="417512" cy="398463"/>
          </a:xfrm>
          <a:solidFill>
            <a:schemeClr val="tx2"/>
          </a:solidFill>
        </p:grpSpPr>
        <p:sp>
          <p:nvSpPr>
            <p:cNvPr id="40" name="Rectangle 214"/>
            <p:cNvSpPr>
              <a:spLocks noChangeArrowheads="1"/>
            </p:cNvSpPr>
            <p:nvPr/>
          </p:nvSpPr>
          <p:spPr bwMode="auto">
            <a:xfrm>
              <a:off x="4943476" y="714377"/>
              <a:ext cx="98425" cy="2174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41" name="Freeform 215"/>
            <p:cNvSpPr>
              <a:spLocks/>
            </p:cNvSpPr>
            <p:nvPr/>
          </p:nvSpPr>
          <p:spPr bwMode="auto">
            <a:xfrm>
              <a:off x="5056188" y="533402"/>
              <a:ext cx="304800" cy="398463"/>
            </a:xfrm>
            <a:custGeom>
              <a:avLst/>
              <a:gdLst>
                <a:gd name="T0" fmla="*/ 0 w 81"/>
                <a:gd name="T1" fmla="*/ 54 h 106"/>
                <a:gd name="T2" fmla="*/ 31 w 81"/>
                <a:gd name="T3" fmla="*/ 35 h 106"/>
                <a:gd name="T4" fmla="*/ 47 w 81"/>
                <a:gd name="T5" fmla="*/ 0 h 106"/>
                <a:gd name="T6" fmla="*/ 50 w 81"/>
                <a:gd name="T7" fmla="*/ 42 h 106"/>
                <a:gd name="T8" fmla="*/ 80 w 81"/>
                <a:gd name="T9" fmla="*/ 48 h 106"/>
                <a:gd name="T10" fmla="*/ 74 w 81"/>
                <a:gd name="T11" fmla="*/ 55 h 106"/>
                <a:gd name="T12" fmla="*/ 81 w 81"/>
                <a:gd name="T13" fmla="*/ 61 h 106"/>
                <a:gd name="T14" fmla="*/ 73 w 81"/>
                <a:gd name="T15" fmla="*/ 70 h 106"/>
                <a:gd name="T16" fmla="*/ 79 w 81"/>
                <a:gd name="T17" fmla="*/ 79 h 106"/>
                <a:gd name="T18" fmla="*/ 72 w 81"/>
                <a:gd name="T19" fmla="*/ 85 h 106"/>
                <a:gd name="T20" fmla="*/ 77 w 81"/>
                <a:gd name="T21" fmla="*/ 91 h 106"/>
                <a:gd name="T22" fmla="*/ 38 w 81"/>
                <a:gd name="T23" fmla="*/ 106 h 106"/>
                <a:gd name="T24" fmla="*/ 0 w 81"/>
                <a:gd name="T25" fmla="*/ 97 h 106"/>
                <a:gd name="T26" fmla="*/ 0 w 81"/>
                <a:gd name="T27" fmla="*/ 5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06">
                  <a:moveTo>
                    <a:pt x="0" y="54"/>
                  </a:moveTo>
                  <a:cubicBezTo>
                    <a:pt x="0" y="54"/>
                    <a:pt x="26" y="48"/>
                    <a:pt x="31" y="35"/>
                  </a:cubicBezTo>
                  <a:cubicBezTo>
                    <a:pt x="37" y="23"/>
                    <a:pt x="35" y="0"/>
                    <a:pt x="47" y="0"/>
                  </a:cubicBezTo>
                  <a:cubicBezTo>
                    <a:pt x="58" y="0"/>
                    <a:pt x="54" y="31"/>
                    <a:pt x="50" y="42"/>
                  </a:cubicBezTo>
                  <a:cubicBezTo>
                    <a:pt x="67" y="38"/>
                    <a:pt x="78" y="40"/>
                    <a:pt x="80" y="48"/>
                  </a:cubicBezTo>
                  <a:cubicBezTo>
                    <a:pt x="80" y="54"/>
                    <a:pt x="74" y="55"/>
                    <a:pt x="74" y="55"/>
                  </a:cubicBezTo>
                  <a:cubicBezTo>
                    <a:pt x="74" y="55"/>
                    <a:pt x="80" y="54"/>
                    <a:pt x="81" y="61"/>
                  </a:cubicBezTo>
                  <a:cubicBezTo>
                    <a:pt x="81" y="69"/>
                    <a:pt x="73" y="70"/>
                    <a:pt x="73" y="70"/>
                  </a:cubicBezTo>
                  <a:cubicBezTo>
                    <a:pt x="73" y="70"/>
                    <a:pt x="80" y="71"/>
                    <a:pt x="79" y="79"/>
                  </a:cubicBezTo>
                  <a:cubicBezTo>
                    <a:pt x="79" y="87"/>
                    <a:pt x="72" y="85"/>
                    <a:pt x="72" y="85"/>
                  </a:cubicBezTo>
                  <a:cubicBezTo>
                    <a:pt x="72" y="85"/>
                    <a:pt x="77" y="86"/>
                    <a:pt x="77" y="91"/>
                  </a:cubicBezTo>
                  <a:cubicBezTo>
                    <a:pt x="78" y="101"/>
                    <a:pt x="64" y="104"/>
                    <a:pt x="38" y="106"/>
                  </a:cubicBezTo>
                  <a:cubicBezTo>
                    <a:pt x="12" y="106"/>
                    <a:pt x="21" y="97"/>
                    <a:pt x="0" y="97"/>
                  </a:cubicBezTo>
                  <a:cubicBezTo>
                    <a:pt x="0" y="54"/>
                    <a:pt x="0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</p:grpSp>
      <p:sp>
        <p:nvSpPr>
          <p:cNvPr id="189461" name="TextBox 40858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1452531" y="5773685"/>
            <a:ext cx="220393" cy="22017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95350">
              <a:buClr>
                <a:schemeClr val="tx2"/>
              </a:buClr>
            </a:pPr>
            <a:r>
              <a:rPr lang="en-US" sz="1300" b="1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9070" y="1353047"/>
            <a:ext cx="36666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sz="1300" dirty="0"/>
              <a:t>Повышение </a:t>
            </a:r>
            <a:r>
              <a:rPr lang="ru-RU" sz="1300" dirty="0">
                <a:solidFill>
                  <a:schemeClr val="accent1"/>
                </a:solidFill>
              </a:rPr>
              <a:t>доступности врачей</a:t>
            </a:r>
          </a:p>
          <a:p>
            <a:pPr lvl="1"/>
            <a:r>
              <a:rPr lang="ru-RU" sz="1300" dirty="0">
                <a:solidFill>
                  <a:schemeClr val="accent1"/>
                </a:solidFill>
              </a:rPr>
              <a:t>Улучшение записи </a:t>
            </a:r>
            <a:r>
              <a:rPr lang="ru-RU" sz="1300" dirty="0"/>
              <a:t>на прием</a:t>
            </a:r>
          </a:p>
          <a:p>
            <a:pPr lvl="1"/>
            <a:r>
              <a:rPr lang="ru-RU" sz="1300" dirty="0">
                <a:solidFill>
                  <a:schemeClr val="accent1"/>
                </a:solidFill>
              </a:rPr>
              <a:t>Увеличение времени амбулаторного приема </a:t>
            </a:r>
            <a:r>
              <a:rPr lang="ru-RU" sz="1300" dirty="0"/>
              <a:t>участковых терапевтов</a:t>
            </a:r>
          </a:p>
          <a:p>
            <a:pPr lvl="1"/>
            <a:r>
              <a:rPr lang="ru-RU" sz="1300" dirty="0"/>
              <a:t>Снятие лишних приемов за счет эффективной маршрутизации пациентов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4270" y="2665909"/>
            <a:ext cx="366671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pPr lvl="1"/>
            <a:r>
              <a:rPr lang="ru-RU" sz="1300" dirty="0"/>
              <a:t>Повышение </a:t>
            </a:r>
            <a:r>
              <a:rPr lang="ru-RU" sz="1300" dirty="0">
                <a:solidFill>
                  <a:schemeClr val="accent1"/>
                </a:solidFill>
              </a:rPr>
              <a:t>производительности персонала </a:t>
            </a:r>
          </a:p>
          <a:p>
            <a:pPr lvl="1"/>
            <a:r>
              <a:rPr lang="ru-RU" sz="1300" dirty="0"/>
              <a:t>Передача непрофильных функций врача среднему медицинскому персоналу</a:t>
            </a:r>
          </a:p>
          <a:p>
            <a:pPr lvl="1"/>
            <a:r>
              <a:rPr lang="ru-RU" sz="1300" dirty="0">
                <a:solidFill>
                  <a:schemeClr val="accent1"/>
                </a:solidFill>
              </a:rPr>
              <a:t>Маршрутизация пациентов </a:t>
            </a:r>
            <a:r>
              <a:rPr lang="ru-RU" sz="1300" dirty="0"/>
              <a:t>внутри поликлиники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59519" y="3980359"/>
            <a:ext cx="3666699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pPr lvl="1"/>
            <a:r>
              <a:rPr lang="ru-RU" sz="1300" dirty="0">
                <a:solidFill>
                  <a:schemeClr val="accent1"/>
                </a:solidFill>
              </a:rPr>
              <a:t>Увеличение длительности приема 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до 15 минут</a:t>
            </a:r>
          </a:p>
          <a:p>
            <a:pPr lvl="1"/>
            <a:r>
              <a:rPr lang="ru-RU" sz="1300" dirty="0"/>
              <a:t>Увеличение времени врача, проведенного непосредственно с пациентом</a:t>
            </a:r>
          </a:p>
          <a:p>
            <a:pPr lvl="1"/>
            <a:r>
              <a:rPr lang="ru-RU" sz="1300" dirty="0"/>
              <a:t>Повышение стандартов вежливости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68618" y="5294809"/>
            <a:ext cx="366712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pPr lvl="1"/>
            <a:r>
              <a:rPr lang="ru-RU" sz="1300" dirty="0"/>
              <a:t>Улучшение комфорта ожидания в поликлинике</a:t>
            </a:r>
          </a:p>
          <a:p>
            <a:pPr lvl="1"/>
            <a:r>
              <a:rPr lang="ru-RU" sz="1300" dirty="0"/>
              <a:t>Снижение времени ожидания пациентов в очереди</a:t>
            </a:r>
          </a:p>
        </p:txBody>
      </p:sp>
      <p:sp>
        <p:nvSpPr>
          <p:cNvPr id="63" name="Прямоугольник 62"/>
          <p:cNvSpPr>
            <a:spLocks/>
          </p:cNvSpPr>
          <p:nvPr/>
        </p:nvSpPr>
        <p:spPr>
          <a:xfrm>
            <a:off x="0" y="1214422"/>
            <a:ext cx="540000" cy="520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>
            <a:spLocks/>
          </p:cNvSpPr>
          <p:nvPr/>
        </p:nvSpPr>
        <p:spPr>
          <a:xfrm>
            <a:off x="11652000" y="1214422"/>
            <a:ext cx="540000" cy="520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09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9682895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Заголовок 1"/>
          <p:cNvSpPr>
            <a:spLocks noGrp="1"/>
          </p:cNvSpPr>
          <p:nvPr>
            <p:ph type="title"/>
          </p:nvPr>
        </p:nvSpPr>
        <p:spPr>
          <a:xfrm>
            <a:off x="881026" y="285728"/>
            <a:ext cx="8278633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Реорганизация регистратуры в стойку информации</a:t>
            </a:r>
          </a:p>
        </p:txBody>
      </p:sp>
      <p:pic>
        <p:nvPicPr>
          <p:cNvPr id="136212" name="Рисунок 5"/>
          <p:cNvPicPr>
            <a:picLocks noChangeArrowheads="1"/>
          </p:cNvPicPr>
          <p:nvPr/>
        </p:nvPicPr>
        <p:blipFill>
          <a:blip r:embed="rId6"/>
          <a:srcRect l="9343" r="7016"/>
          <a:stretch>
            <a:fillRect/>
          </a:stretch>
        </p:blipFill>
        <p:spPr bwMode="auto">
          <a:xfrm>
            <a:off x="6255279" y="1357298"/>
            <a:ext cx="512713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13" name="Picture 3"/>
          <p:cNvPicPr>
            <a:picLocks noChangeArrowheads="1"/>
          </p:cNvPicPr>
          <p:nvPr/>
        </p:nvPicPr>
        <p:blipFill>
          <a:blip r:embed="rId7"/>
          <a:srcRect b="5360"/>
          <a:stretch>
            <a:fillRect/>
          </a:stretch>
        </p:blipFill>
        <p:spPr bwMode="auto">
          <a:xfrm>
            <a:off x="809588" y="1357298"/>
            <a:ext cx="51264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/>
          </p:cNvSpPr>
          <p:nvPr/>
        </p:nvSpPr>
        <p:spPr>
          <a:xfrm>
            <a:off x="0" y="1357298"/>
            <a:ext cx="540000" cy="46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>
            <a:spLocks/>
          </p:cNvSpPr>
          <p:nvPr/>
        </p:nvSpPr>
        <p:spPr>
          <a:xfrm>
            <a:off x="11628230" y="1357298"/>
            <a:ext cx="540000" cy="46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026" y="928670"/>
            <a:ext cx="928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sz="2400" dirty="0">
                <a:solidFill>
                  <a:schemeClr val="accent1"/>
                </a:solidFill>
              </a:rPr>
              <a:t>Было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7438" y="916528"/>
            <a:ext cx="1065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32" baseline="0" noProof="0" dirty="0" smtClean="0">
                <a:sym typeface="+mn-lt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32" baseline="0" noProof="0" dirty="0" smtClean="0">
                <a:sym typeface="+mn-lt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32" baseline="0" noProof="0" dirty="0" smtClean="0">
                <a:sym typeface="+mn-lt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32" baseline="0" noProof="0" dirty="0" smtClean="0">
                <a:sym typeface="+mn-lt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32" baseline="0" noProof="0" dirty="0">
                <a:sym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9pPr>
          </a:lstStyle>
          <a:p>
            <a:r>
              <a:rPr lang="ru-RU" sz="2400" dirty="0">
                <a:solidFill>
                  <a:schemeClr val="accent1"/>
                </a:solidFill>
              </a:rPr>
              <a:t>Стало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NEWSLIDENUMBER" val="False"/>
  <p:tag name="PREVIOUSNAME" val="C:\Users\Ekaterina Zotova\AppData\Local\Microsoft\Windows\INetCache\Content.Outlook\MXYUV84R\MSW-VTB002-20160130-EZ1wm_cf.pptx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ylahwExESSfiiP2GP7u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f6clC3SECDTjFplTl.k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3SXrbyROGzc731BWkhS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30B5yiT3.rC47RuhcWx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htiFPmT6ywrfTacS66Z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IDI0pdQ6iPmVkK8eSy4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F0mGbESVmAhGE.kVBrK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s8wjPMSfSL9_U.w9JX3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SB.w8dQKaTwEhjReiwV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kcJmNZSP6l98cr1bwH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iswG3vQiuF0iea2QF2b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T4EAbMRLKN8vAkZeMmo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XwVff8Rl26Ck8jeWERv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BQ_.qoTz2vRRNgVUVp1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heme/theme1.xml><?xml version="1.0" encoding="utf-8"?>
<a:theme xmlns:a="http://schemas.openxmlformats.org/drawingml/2006/main" name="Тема1">
  <a:themeElements>
    <a:clrScheme name="Custom 30">
      <a:dk1>
        <a:srgbClr val="000000"/>
      </a:dk1>
      <a:lt1>
        <a:srgbClr val="FFFFFF"/>
      </a:lt1>
      <a:dk2>
        <a:srgbClr val="006600"/>
      </a:dk2>
      <a:lt2>
        <a:srgbClr val="FFFFFF"/>
      </a:lt2>
      <a:accent1>
        <a:srgbClr val="339933"/>
      </a:accent1>
      <a:accent2>
        <a:srgbClr val="A4D4A6"/>
      </a:accent2>
      <a:accent3>
        <a:srgbClr val="A5A5A5"/>
      </a:accent3>
      <a:accent4>
        <a:srgbClr val="FCEA9C"/>
      </a:accent4>
      <a:accent5>
        <a:srgbClr val="CC0000"/>
      </a:accent5>
      <a:accent6>
        <a:srgbClr val="808080"/>
      </a:accent6>
      <a:hlink>
        <a:srgbClr val="FCEA9C"/>
      </a:hlink>
      <a:folHlink>
        <a:srgbClr val="004C0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>
          <a:defRPr dirty="0" smtClean="0"/>
        </a:defPPr>
      </a:lstStyle>
    </a:txDef>
  </a:objectDefaults>
  <a:extraClrSchemeLst>
    <a:extraClrScheme>
      <a:clrScheme name="Custom">
        <a:dk1>
          <a:srgbClr val="000000"/>
        </a:dk1>
        <a:lt1>
          <a:srgbClr val="FFFFFF"/>
        </a:lt1>
        <a:dk2>
          <a:srgbClr val="003264"/>
        </a:dk2>
        <a:lt2>
          <a:srgbClr val="FFFFFF"/>
        </a:lt2>
        <a:accent1>
          <a:srgbClr val="4F81BD"/>
        </a:accent1>
        <a:accent2>
          <a:srgbClr val="D0D8E8"/>
        </a:accent2>
        <a:accent3>
          <a:srgbClr val="97B4D8"/>
        </a:accent3>
        <a:accent4>
          <a:srgbClr val="C0504D"/>
        </a:accent4>
        <a:accent5>
          <a:srgbClr val="A63E3A"/>
        </a:accent5>
        <a:accent6>
          <a:srgbClr val="808080"/>
        </a:accent6>
        <a:hlink>
          <a:srgbClr val="97B4D8"/>
        </a:hlink>
        <a:folHlink>
          <a:srgbClr val="C050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1" id="{B2D03248-6EEE-40F2-BA8A-09A9DC8C37B8}" vid="{218AA517-0473-4A64-ACA4-F0700644CADA}"/>
    </a:ext>
  </a:extLst>
</a:theme>
</file>

<file path=ppt/theme/theme2.xml><?xml version="1.0" encoding="utf-8"?>
<a:theme xmlns:a="http://schemas.openxmlformats.org/drawingml/2006/main" name="5_2010_WRM040_CF1A">
  <a:themeElements>
    <a:clrScheme name="New">
      <a:dk1>
        <a:srgbClr val="000000"/>
      </a:dk1>
      <a:lt1>
        <a:srgbClr val="FFFFFF"/>
      </a:lt1>
      <a:dk2>
        <a:srgbClr val="003264"/>
      </a:dk2>
      <a:lt2>
        <a:srgbClr val="FFFFFF"/>
      </a:lt2>
      <a:accent1>
        <a:srgbClr val="F1ECAA"/>
      </a:accent1>
      <a:accent2>
        <a:srgbClr val="BEE920"/>
      </a:accent2>
      <a:accent3>
        <a:srgbClr val="40A400"/>
      </a:accent3>
      <a:accent4>
        <a:srgbClr val="FC0000"/>
      </a:accent4>
      <a:accent5>
        <a:srgbClr val="A63E3A"/>
      </a:accent5>
      <a:accent6>
        <a:srgbClr val="808080"/>
      </a:accent6>
      <a:hlink>
        <a:srgbClr val="40A400"/>
      </a:hlink>
      <a:folHlink>
        <a:srgbClr val="FC000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>
          <a:defRPr dirty="0" smtClean="0"/>
        </a:defPPr>
      </a:lstStyle>
    </a:txDef>
  </a:objectDefaults>
  <a:extraClrSchemeLst>
    <a:extraClrScheme>
      <a:clrScheme name="New">
        <a:dk1>
          <a:srgbClr val="000000"/>
        </a:dk1>
        <a:lt1>
          <a:srgbClr val="FFFFFF"/>
        </a:lt1>
        <a:dk2>
          <a:srgbClr val="003264"/>
        </a:dk2>
        <a:lt2>
          <a:srgbClr val="FFFFFF"/>
        </a:lt2>
        <a:accent1>
          <a:srgbClr val="F1ECAA"/>
        </a:accent1>
        <a:accent2>
          <a:srgbClr val="BEE920"/>
        </a:accent2>
        <a:accent3>
          <a:srgbClr val="40A400"/>
        </a:accent3>
        <a:accent4>
          <a:srgbClr val="FC0000"/>
        </a:accent4>
        <a:accent5>
          <a:srgbClr val="A63E3A"/>
        </a:accent5>
        <a:accent6>
          <a:srgbClr val="808080"/>
        </a:accent6>
        <a:hlink>
          <a:srgbClr val="40A400"/>
        </a:hlink>
        <a:folHlink>
          <a:srgbClr val="F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Vdo.pptx" id="{8A222092-9356-4EB3-AB65-5DF602C83DAC}" vid="{ADEE93C4-4761-4515-B57C-F578DE5A32C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2951</TotalTime>
  <Words>694</Words>
  <Application>Microsoft Office PowerPoint</Application>
  <PresentationFormat>Произвольный</PresentationFormat>
  <Paragraphs>182</Paragraphs>
  <Slides>25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Тема1</vt:lpstr>
      <vt:lpstr>5_2010_WRM040_CF1A</vt:lpstr>
      <vt:lpstr>think-cell Slide</vt:lpstr>
      <vt:lpstr>Chart</vt:lpstr>
      <vt:lpstr>Реализация проекта  «Дружелюбная поликлиника – Татарстанский стандарт» в ГАУЗ «Городская поликлиника №18»  города Казани  </vt:lpstr>
      <vt:lpstr>Презентация PowerPoint</vt:lpstr>
      <vt:lpstr>НИЗКАЯ ДОСТУПНОСТЬ - ОДНА ИЗ ПРОБЛЕМ  ОКАЗАНИЯ ПЕРВИЧНОЙ МЕДИКО – САНИТАРНОЙ ПОМОЩИ</vt:lpstr>
      <vt:lpstr>Презентация PowerPoint</vt:lpstr>
      <vt:lpstr>"Дружелюбная поликлиника – Татарстанский стандарт"</vt:lpstr>
      <vt:lpstr>Презентация PowerPoint</vt:lpstr>
      <vt:lpstr>Основные причины неудовлетворенности пациентов в ГАУЗ "Городская поликлиника № 18" г. Казани </vt:lpstr>
      <vt:lpstr>Основные направления и цели проекта  «Дружелюбная поликлиника – Татарстанский стандарт"</vt:lpstr>
      <vt:lpstr>Реорганизация регистратуры в стойку информации</vt:lpstr>
      <vt:lpstr>Консультация медсестрами и маршрутизация пациентов у терминалов электронной записи </vt:lpstr>
      <vt:lpstr>Разделение врачей по уровням приёма</vt:lpstr>
      <vt:lpstr>Реорганизация деятельности Call-центра</vt:lpstr>
      <vt:lpstr>Организация медицинских постов для консультации пациентов по вопросам, не требующим консультации врача и оформления медицинской документации</vt:lpstr>
      <vt:lpstr>Реорганизация сестринской службы</vt:lpstr>
      <vt:lpstr>Реорганизация терапевтической службы: разделение функционала между участковыми терапевтами, дежурными врачами и выездными бригадами</vt:lpstr>
      <vt:lpstr>Распределение функций участкового терапевта </vt:lpstr>
      <vt:lpstr>Прием дежурного врача</vt:lpstr>
      <vt:lpstr>Выездные фельдшерские бригады</vt:lpstr>
      <vt:lpstr>Организация картохранилища</vt:lpstr>
      <vt:lpstr>Ремонтные работы по дизайнерскому проекту  для применения поликлиниками Республики Татарстан</vt:lpstr>
      <vt:lpstr>Презентация PowerPoint</vt:lpstr>
      <vt:lpstr>Наш девиз: Если Пациент не обращается к Вам за помощью – инициатива должна исходить от Вас! </vt:lpstr>
      <vt:lpstr>Наша дружелюбная команда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Марат</cp:lastModifiedBy>
  <cp:revision>357</cp:revision>
  <cp:lastPrinted>2016-11-19T07:54:56Z</cp:lastPrinted>
  <dcterms:created xsi:type="dcterms:W3CDTF">2016-11-16T12:07:15Z</dcterms:created>
  <dcterms:modified xsi:type="dcterms:W3CDTF">2017-02-02T05:38:02Z</dcterms:modified>
</cp:coreProperties>
</file>